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3366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3366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3366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3366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3366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3366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3366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3366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3366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ajor">
          <a:srgbClr val="003366"/>
        </a:fontRef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DD"/>
          </a:solidFill>
        </a:fill>
      </a:tcStyle>
    </a:wholeTbl>
    <a:band2H>
      <a:tcTxStyle b="def" i="def"/>
      <a:tcStyle>
        <a:tcBdr/>
        <a:fill>
          <a:solidFill>
            <a:srgbClr val="EF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3366"/>
        </a:fontRef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3366"/>
        </a:fontRef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6E6"/>
          </a:solidFill>
        </a:fill>
      </a:tcStyle>
    </a:wholeTbl>
    <a:band2H>
      <a:tcTxStyle b="def" i="def"/>
      <a:tcStyle>
        <a:tcBdr/>
        <a:fill>
          <a:solidFill>
            <a:srgbClr val="E7F3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3366"/>
        </a:fontRef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3366"/>
        </a:fontRef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3366"/>
        </a:fontRef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 b="def" i="def"/>
      <a:tcStyle>
        <a:tcBdr/>
        <a:fill>
          <a:solidFill>
            <a:srgbClr val="E6E7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003366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003366">
              <a:alpha val="20000"/>
            </a:srgbClr>
          </a:solidFill>
        </a:fill>
      </a:tcStyle>
    </a:firstCol>
    <a:lastRow>
      <a:tcTxStyle b="on" i="off">
        <a:fontRef idx="maj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15"/>
      <c:hPercent val="62"/>
      <c:rotY val="0"/>
      <c:depthPercent val="50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322734"/>
          <c:h val="0.98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1800" u="none">
                    <a:solidFill>
                      <a:srgbClr val="003366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szkoły podstwowe</c:v>
                </c:pt>
                <c:pt idx="1">
                  <c:v>szkoły średnie</c:v>
                </c:pt>
                <c:pt idx="2">
                  <c:v>szkoły wyższe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84.600000</c:v>
                </c:pt>
                <c:pt idx="1">
                  <c:v>65.800000</c:v>
                </c:pt>
                <c:pt idx="2">
                  <c:v>35.600000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1800" u="none">
                    <a:solidFill>
                      <a:srgbClr val="003366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szkoły podstwowe</c:v>
                </c:pt>
                <c:pt idx="1">
                  <c:v>szkoły średnie</c:v>
                </c:pt>
                <c:pt idx="2">
                  <c:v>szkoły wyższe</c:v>
                </c:pt>
              </c:strCache>
            </c:strRef>
          </c:cat>
          <c:val>
            <c:numRef>
              <c:f>Sheet1!$B$3:$D$3</c:f>
              <c:numCache>
                <c:ptCount val="3"/>
                <c:pt idx="0">
                  <c:v>15.400000</c:v>
                </c:pt>
                <c:pt idx="1">
                  <c:v>34.200000</c:v>
                </c:pt>
                <c:pt idx="2">
                  <c:v>64.400000</c:v>
                </c:pt>
              </c:numCache>
            </c:numRef>
          </c:val>
          <c:shape val="box"/>
        </c:ser>
        <c:gapWidth val="150"/>
        <c:gapDepth val="150"/>
        <c:shape val="box"/>
        <c:axId val="2094734552"/>
        <c:axId val="2094734553"/>
        <c:axId val="2094734554"/>
      </c:bar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1" i="0" strike="noStrike" sz="1100" u="none">
                <a:solidFill>
                  <a:srgbClr val="003366"/>
                </a:solidFill>
                <a:latin typeface="Times New Roman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numFmt formatCode="0.####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1" i="0" strike="noStrike" sz="1800" u="none">
                <a:solidFill>
                  <a:srgbClr val="003366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22.5"/>
        <c:minorUnit val="11.2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round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67307"/>
          <c:y val="0.294387"/>
          <c:w val="0.232693"/>
          <c:h val="0.229683"/>
        </c:manualLayout>
      </c:layout>
      <c:overlay val="1"/>
      <c:spPr>
        <a:noFill/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1" i="0" strike="noStrike" sz="1800" u="none">
              <a:solidFill>
                <a:srgbClr val="003366"/>
              </a:solidFill>
              <a:latin typeface="Arial"/>
            </a:defRPr>
          </a:pPr>
        </a:p>
      </c:txPr>
    </c:legend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15"/>
      <c:hPercent val="63"/>
      <c:rotY val="0"/>
      <c:depthPercent val="50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321666"/>
          <c:h val="0.98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1800" u="none">
                    <a:solidFill>
                      <a:srgbClr val="003366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szkoły podstwowe</c:v>
                </c:pt>
                <c:pt idx="1">
                  <c:v>szkoły średnie</c:v>
                </c:pt>
                <c:pt idx="2">
                  <c:v>szkoły wyższe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70.000000</c:v>
                </c:pt>
                <c:pt idx="1">
                  <c:v>54.000000</c:v>
                </c:pt>
                <c:pt idx="2">
                  <c:v>2.000000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1800" u="none">
                    <a:solidFill>
                      <a:srgbClr val="003366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szkoły podstwowe</c:v>
                </c:pt>
                <c:pt idx="1">
                  <c:v>szkoły średnie</c:v>
                </c:pt>
                <c:pt idx="2">
                  <c:v>szkoły wyższe</c:v>
                </c:pt>
              </c:strCache>
            </c:strRef>
          </c:cat>
          <c:val>
            <c:numRef>
              <c:f>Sheet1!$B$3:$D$3</c:f>
              <c:numCache>
                <c:ptCount val="3"/>
                <c:pt idx="0">
                  <c:v>30.000000</c:v>
                </c:pt>
                <c:pt idx="1">
                  <c:v>46.000000</c:v>
                </c:pt>
                <c:pt idx="2">
                  <c:v>98.000000</c:v>
                </c:pt>
              </c:numCache>
            </c:numRef>
          </c:val>
          <c:shape val="box"/>
        </c:ser>
        <c:gapWidth val="150"/>
        <c:gapDepth val="150"/>
        <c:shape val="box"/>
        <c:axId val="2094734552"/>
        <c:axId val="2094734553"/>
        <c:axId val="2094734554"/>
      </c:bar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1" i="0" strike="noStrike" sz="1100" u="none">
                <a:solidFill>
                  <a:srgbClr val="003366"/>
                </a:solidFill>
                <a:latin typeface="Times New Roman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1" i="0" strike="noStrike" sz="1800" u="none">
                <a:solidFill>
                  <a:srgbClr val="003366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round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6694"/>
          <c:y val="0.294387"/>
          <c:w val="0.23306"/>
          <c:h val="0.229683"/>
        </c:manualLayout>
      </c:layout>
      <c:overlay val="1"/>
      <c:spPr>
        <a:noFill/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1" i="0" strike="noStrike" sz="1800" u="none">
              <a:solidFill>
                <a:srgbClr val="003366"/>
              </a:solidFill>
              <a:latin typeface="Arial"/>
            </a:defRPr>
          </a:pPr>
        </a:p>
      </c:txPr>
    </c:legend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2" name="AutoShape 3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3" name="Treść - poziom 1…"/>
          <p:cNvSpPr txBox="1"/>
          <p:nvPr>
            <p:ph type="body" sz="quarter" idx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>
                <a:solidFill>
                  <a:srgbClr val="006666"/>
                </a:solidFill>
              </a:defRPr>
            </a:lvl1pPr>
            <a:lvl2pPr>
              <a:buClrTx/>
              <a:defRPr>
                <a:solidFill>
                  <a:srgbClr val="006666"/>
                </a:solidFill>
              </a:defRPr>
            </a:lvl2pPr>
            <a:lvl3pPr>
              <a:buClrTx/>
              <a:defRPr>
                <a:solidFill>
                  <a:srgbClr val="006666"/>
                </a:solidFill>
              </a:defRPr>
            </a:lvl3pPr>
            <a:lvl4pPr>
              <a:buClrTx/>
              <a:defRPr>
                <a:solidFill>
                  <a:srgbClr val="006666"/>
                </a:solidFill>
              </a:defRPr>
            </a:lvl4pPr>
            <a:lvl5pPr>
              <a:buClrTx/>
              <a:defRPr>
                <a:solidFill>
                  <a:srgbClr val="006666"/>
                </a:solidFill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grpSp>
        <p:nvGrpSpPr>
          <p:cNvPr id="26" name="Group 18"/>
          <p:cNvGrpSpPr/>
          <p:nvPr/>
        </p:nvGrpSpPr>
        <p:grpSpPr>
          <a:xfrm>
            <a:off x="3632200" y="4889499"/>
            <a:ext cx="4876801" cy="319093"/>
            <a:chOff x="0" y="0"/>
            <a:chExt cx="4876800" cy="319091"/>
          </a:xfrm>
        </p:grpSpPr>
        <p:sp>
          <p:nvSpPr>
            <p:cNvPr id="24" name="AutoShape 12"/>
            <p:cNvSpPr/>
            <p:nvPr/>
          </p:nvSpPr>
          <p:spPr>
            <a:xfrm flipH="1">
              <a:off x="-1" y="-1"/>
              <a:ext cx="4625976" cy="317504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5" name="AutoShape 13"/>
            <p:cNvSpPr/>
            <p:nvPr/>
          </p:nvSpPr>
          <p:spPr>
            <a:xfrm>
              <a:off x="4616450" y="-1"/>
              <a:ext cx="260351" cy="31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27" name="Tekst tytułowy"/>
          <p:cNvSpPr txBox="1"/>
          <p:nvPr>
            <p:ph type="title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3366"/>
                </a:solidFill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28" name="Prostokąt 21"/>
          <p:cNvSpPr/>
          <p:nvPr/>
        </p:nvSpPr>
        <p:spPr>
          <a:xfrm>
            <a:off x="6732240" y="188638"/>
            <a:ext cx="2183162" cy="6480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9" name="Obraz 21" descr="Obraz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2475" y="569912"/>
            <a:ext cx="2759075" cy="56991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Podtytuł 2"/>
          <p:cNvSpPr txBox="1"/>
          <p:nvPr/>
        </p:nvSpPr>
        <p:spPr>
          <a:xfrm>
            <a:off x="6228184" y="6496024"/>
            <a:ext cx="2759079" cy="284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http://www.snep.edu.pl/</a:t>
            </a:r>
          </a:p>
        </p:txBody>
      </p:sp>
      <p:sp>
        <p:nvSpPr>
          <p:cNvPr id="31" name="Prostokąt 28"/>
          <p:cNvSpPr/>
          <p:nvPr/>
        </p:nvSpPr>
        <p:spPr>
          <a:xfrm>
            <a:off x="-4340" y="6397199"/>
            <a:ext cx="9144001" cy="460802"/>
          </a:xfrm>
          <a:prstGeom prst="rect">
            <a:avLst/>
          </a:prstGeom>
          <a:solidFill>
            <a:srgbClr val="ED1B2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32" name="Podtytuł 2"/>
          <p:cNvSpPr txBox="1"/>
          <p:nvPr/>
        </p:nvSpPr>
        <p:spPr>
          <a:xfrm>
            <a:off x="6380584" y="6648425"/>
            <a:ext cx="2759079" cy="284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http://www.snep.edu.pl/</a:t>
            </a:r>
          </a:p>
        </p:txBody>
      </p:sp>
      <p:sp>
        <p:nvSpPr>
          <p:cNvPr id="33" name="Numer slajdu"/>
          <p:cNvSpPr txBox="1"/>
          <p:nvPr>
            <p:ph type="sldNum" sz="quarter" idx="2"/>
          </p:nvPr>
        </p:nvSpPr>
        <p:spPr>
          <a:xfrm>
            <a:off x="9525" y="6374139"/>
            <a:ext cx="471422" cy="474336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41" name="Treść - poziom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2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22"/>
          <p:cNvGrpSpPr/>
          <p:nvPr/>
        </p:nvGrpSpPr>
        <p:grpSpPr>
          <a:xfrm>
            <a:off x="-1" y="-1"/>
            <a:ext cx="3200401" cy="6858001"/>
            <a:chOff x="0" y="0"/>
            <a:chExt cx="3200400" cy="6858000"/>
          </a:xfrm>
        </p:grpSpPr>
        <p:sp>
          <p:nvSpPr>
            <p:cNvPr id="49" name="Rectangle 3"/>
            <p:cNvSpPr/>
            <p:nvPr/>
          </p:nvSpPr>
          <p:spPr>
            <a:xfrm>
              <a:off x="-1" y="0"/>
              <a:ext cx="762001" cy="6858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50" name="Rectangle 4"/>
            <p:cNvSpPr/>
            <p:nvPr/>
          </p:nvSpPr>
          <p:spPr>
            <a:xfrm>
              <a:off x="685800" y="-1"/>
              <a:ext cx="2514601" cy="1066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52" name="AutoShape 5"/>
          <p:cNvSpPr/>
          <p:nvPr/>
        </p:nvSpPr>
        <p:spPr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55" name="Group 21"/>
          <p:cNvGrpSpPr/>
          <p:nvPr/>
        </p:nvGrpSpPr>
        <p:grpSpPr>
          <a:xfrm>
            <a:off x="228599" y="1981199"/>
            <a:ext cx="7391401" cy="319093"/>
            <a:chOff x="0" y="0"/>
            <a:chExt cx="7391400" cy="319091"/>
          </a:xfrm>
        </p:grpSpPr>
        <p:sp>
          <p:nvSpPr>
            <p:cNvPr id="53" name="AutoShape 12"/>
            <p:cNvSpPr/>
            <p:nvPr/>
          </p:nvSpPr>
          <p:spPr>
            <a:xfrm>
              <a:off x="381000" y="-1"/>
              <a:ext cx="7010401" cy="317504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54" name="AutoShape 20"/>
            <p:cNvSpPr/>
            <p:nvPr/>
          </p:nvSpPr>
          <p:spPr>
            <a:xfrm flipH="1">
              <a:off x="-1" y="-1"/>
              <a:ext cx="393701" cy="31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56" name="Prostokąt 16"/>
          <p:cNvSpPr/>
          <p:nvPr/>
        </p:nvSpPr>
        <p:spPr>
          <a:xfrm>
            <a:off x="0" y="6397199"/>
            <a:ext cx="9144000" cy="460802"/>
          </a:xfrm>
          <a:prstGeom prst="rect">
            <a:avLst/>
          </a:prstGeom>
          <a:solidFill>
            <a:srgbClr val="ED1B2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57" name="Podtytuł 2"/>
          <p:cNvSpPr txBox="1"/>
          <p:nvPr/>
        </p:nvSpPr>
        <p:spPr>
          <a:xfrm>
            <a:off x="6228184" y="6496024"/>
            <a:ext cx="2759079" cy="284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http://www.snep.edu.pl/</a:t>
            </a:r>
          </a:p>
        </p:txBody>
      </p:sp>
      <p:pic>
        <p:nvPicPr>
          <p:cNvPr id="58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8871" y="398463"/>
            <a:ext cx="1379540" cy="284165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Tekst tytułowy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cap="all" sz="4000"/>
            </a:lvl1pPr>
          </a:lstStyle>
          <a:p>
            <a:pPr/>
            <a:r>
              <a:t>Tekst tytułowy</a:t>
            </a:r>
          </a:p>
        </p:txBody>
      </p:sp>
      <p:sp>
        <p:nvSpPr>
          <p:cNvPr id="60" name="Treść - poziom 1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0">
              <a:spcBef>
                <a:spcPts val="400"/>
              </a:spcBef>
              <a:buClrTx/>
              <a:buSzTx/>
              <a:buNone/>
              <a:defRPr sz="2000"/>
            </a:lvl2pPr>
            <a:lvl3pPr marL="0" indent="0">
              <a:spcBef>
                <a:spcPts val="400"/>
              </a:spcBef>
              <a:buClrTx/>
              <a:buSzTx/>
              <a:buNone/>
              <a:defRPr sz="2000"/>
            </a:lvl3pPr>
            <a:lvl4pPr marL="0" indent="0">
              <a:spcBef>
                <a:spcPts val="400"/>
              </a:spcBef>
              <a:buClrTx/>
              <a:buSzTx/>
              <a:buNone/>
              <a:defRPr sz="2000"/>
            </a:lvl4pPr>
            <a:lvl5pPr marL="0" indent="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1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22"/>
          <p:cNvGrpSpPr/>
          <p:nvPr/>
        </p:nvGrpSpPr>
        <p:grpSpPr>
          <a:xfrm>
            <a:off x="-1" y="-1"/>
            <a:ext cx="3200401" cy="6858001"/>
            <a:chOff x="0" y="0"/>
            <a:chExt cx="3200400" cy="6858000"/>
          </a:xfrm>
        </p:grpSpPr>
        <p:sp>
          <p:nvSpPr>
            <p:cNvPr id="68" name="Rectangle 3"/>
            <p:cNvSpPr/>
            <p:nvPr/>
          </p:nvSpPr>
          <p:spPr>
            <a:xfrm>
              <a:off x="-1" y="0"/>
              <a:ext cx="762001" cy="6858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9" name="Rectangle 4"/>
            <p:cNvSpPr/>
            <p:nvPr/>
          </p:nvSpPr>
          <p:spPr>
            <a:xfrm>
              <a:off x="685800" y="-1"/>
              <a:ext cx="2514601" cy="1066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71" name="AutoShape 5"/>
          <p:cNvSpPr/>
          <p:nvPr/>
        </p:nvSpPr>
        <p:spPr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74" name="Group 21"/>
          <p:cNvGrpSpPr/>
          <p:nvPr/>
        </p:nvGrpSpPr>
        <p:grpSpPr>
          <a:xfrm>
            <a:off x="228599" y="1981199"/>
            <a:ext cx="7391401" cy="319093"/>
            <a:chOff x="0" y="0"/>
            <a:chExt cx="7391400" cy="319091"/>
          </a:xfrm>
        </p:grpSpPr>
        <p:sp>
          <p:nvSpPr>
            <p:cNvPr id="72" name="AutoShape 12"/>
            <p:cNvSpPr/>
            <p:nvPr/>
          </p:nvSpPr>
          <p:spPr>
            <a:xfrm>
              <a:off x="381000" y="-1"/>
              <a:ext cx="7010401" cy="317504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3" name="AutoShape 20"/>
            <p:cNvSpPr/>
            <p:nvPr/>
          </p:nvSpPr>
          <p:spPr>
            <a:xfrm flipH="1">
              <a:off x="-1" y="-1"/>
              <a:ext cx="393701" cy="31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75" name="Prostokąt 16"/>
          <p:cNvSpPr/>
          <p:nvPr/>
        </p:nvSpPr>
        <p:spPr>
          <a:xfrm>
            <a:off x="0" y="6397199"/>
            <a:ext cx="9144000" cy="460802"/>
          </a:xfrm>
          <a:prstGeom prst="rect">
            <a:avLst/>
          </a:prstGeom>
          <a:solidFill>
            <a:srgbClr val="ED1B2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76" name="Podtytuł 2"/>
          <p:cNvSpPr txBox="1"/>
          <p:nvPr/>
        </p:nvSpPr>
        <p:spPr>
          <a:xfrm>
            <a:off x="6228184" y="6496024"/>
            <a:ext cx="2759079" cy="284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http://www.snep.edu.pl/</a:t>
            </a:r>
          </a:p>
        </p:txBody>
      </p:sp>
      <p:pic>
        <p:nvPicPr>
          <p:cNvPr id="77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8871" y="398463"/>
            <a:ext cx="1379540" cy="284165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79" name="Treść - poziom 1…"/>
          <p:cNvSpPr txBox="1"/>
          <p:nvPr>
            <p:ph type="body" sz="half" idx="1"/>
          </p:nvPr>
        </p:nvSpPr>
        <p:spPr>
          <a:xfrm>
            <a:off x="914400" y="2362200"/>
            <a:ext cx="3924300" cy="3733800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0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22"/>
          <p:cNvGrpSpPr/>
          <p:nvPr/>
        </p:nvGrpSpPr>
        <p:grpSpPr>
          <a:xfrm>
            <a:off x="-1" y="-1"/>
            <a:ext cx="3200401" cy="6858001"/>
            <a:chOff x="0" y="0"/>
            <a:chExt cx="3200400" cy="6858000"/>
          </a:xfrm>
        </p:grpSpPr>
        <p:sp>
          <p:nvSpPr>
            <p:cNvPr id="87" name="Rectangle 3"/>
            <p:cNvSpPr/>
            <p:nvPr/>
          </p:nvSpPr>
          <p:spPr>
            <a:xfrm>
              <a:off x="-1" y="0"/>
              <a:ext cx="762001" cy="6858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88" name="Rectangle 4"/>
            <p:cNvSpPr/>
            <p:nvPr/>
          </p:nvSpPr>
          <p:spPr>
            <a:xfrm>
              <a:off x="685800" y="-1"/>
              <a:ext cx="2514601" cy="1066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90" name="AutoShape 5"/>
          <p:cNvSpPr/>
          <p:nvPr/>
        </p:nvSpPr>
        <p:spPr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93" name="Group 21"/>
          <p:cNvGrpSpPr/>
          <p:nvPr/>
        </p:nvGrpSpPr>
        <p:grpSpPr>
          <a:xfrm>
            <a:off x="228599" y="1981199"/>
            <a:ext cx="7391401" cy="319093"/>
            <a:chOff x="0" y="0"/>
            <a:chExt cx="7391400" cy="319091"/>
          </a:xfrm>
        </p:grpSpPr>
        <p:sp>
          <p:nvSpPr>
            <p:cNvPr id="91" name="AutoShape 12"/>
            <p:cNvSpPr/>
            <p:nvPr/>
          </p:nvSpPr>
          <p:spPr>
            <a:xfrm>
              <a:off x="381000" y="-1"/>
              <a:ext cx="7010401" cy="317504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2" name="AutoShape 20"/>
            <p:cNvSpPr/>
            <p:nvPr/>
          </p:nvSpPr>
          <p:spPr>
            <a:xfrm flipH="1">
              <a:off x="-1" y="-1"/>
              <a:ext cx="393701" cy="31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94" name="Prostokąt 16"/>
          <p:cNvSpPr/>
          <p:nvPr/>
        </p:nvSpPr>
        <p:spPr>
          <a:xfrm>
            <a:off x="0" y="6397199"/>
            <a:ext cx="9144000" cy="460802"/>
          </a:xfrm>
          <a:prstGeom prst="rect">
            <a:avLst/>
          </a:prstGeom>
          <a:solidFill>
            <a:srgbClr val="ED1B2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95" name="Podtytuł 2"/>
          <p:cNvSpPr txBox="1"/>
          <p:nvPr/>
        </p:nvSpPr>
        <p:spPr>
          <a:xfrm>
            <a:off x="6228184" y="6496024"/>
            <a:ext cx="2759079" cy="284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http://www.snep.edu.pl/</a:t>
            </a:r>
          </a:p>
        </p:txBody>
      </p:sp>
      <p:pic>
        <p:nvPicPr>
          <p:cNvPr id="96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8871" y="398463"/>
            <a:ext cx="1379540" cy="284165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kst tytułowy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98" name="Treść - poziom 1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b="1" sz="2400"/>
            </a:lvl1pPr>
            <a:lvl2pPr marL="0" indent="0">
              <a:spcBef>
                <a:spcPts val="500"/>
              </a:spcBef>
              <a:buClrTx/>
              <a:buSzTx/>
              <a:buNone/>
              <a:defRPr b="1" sz="2400"/>
            </a:lvl2pPr>
            <a:lvl3pPr marL="0" indent="0">
              <a:spcBef>
                <a:spcPts val="500"/>
              </a:spcBef>
              <a:buClrTx/>
              <a:buSzTx/>
              <a:buNone/>
              <a:defRPr b="1" sz="2400"/>
            </a:lvl3pPr>
            <a:lvl4pPr marL="0" indent="0">
              <a:spcBef>
                <a:spcPts val="500"/>
              </a:spcBef>
              <a:buClrTx/>
              <a:buSzTx/>
              <a:buNone/>
              <a:defRPr b="1" sz="2400"/>
            </a:lvl4pPr>
            <a:lvl5pPr marL="0" indent="0">
              <a:spcBef>
                <a:spcPts val="500"/>
              </a:spcBef>
              <a:buClrTx/>
              <a:buSzTx/>
              <a:buNone/>
              <a:defRPr b="1" sz="2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9" name="Symbol zastępczy tekstu 4"/>
          <p:cNvSpPr/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100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10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22"/>
          <p:cNvGrpSpPr/>
          <p:nvPr/>
        </p:nvGrpSpPr>
        <p:grpSpPr>
          <a:xfrm>
            <a:off x="-1" y="-1"/>
            <a:ext cx="3200401" cy="6858001"/>
            <a:chOff x="0" y="0"/>
            <a:chExt cx="3200400" cy="6858000"/>
          </a:xfrm>
        </p:grpSpPr>
        <p:sp>
          <p:nvSpPr>
            <p:cNvPr id="122" name="Rectangle 3"/>
            <p:cNvSpPr/>
            <p:nvPr/>
          </p:nvSpPr>
          <p:spPr>
            <a:xfrm>
              <a:off x="-1" y="0"/>
              <a:ext cx="762001" cy="6858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23" name="Rectangle 4"/>
            <p:cNvSpPr/>
            <p:nvPr/>
          </p:nvSpPr>
          <p:spPr>
            <a:xfrm>
              <a:off x="685800" y="-1"/>
              <a:ext cx="2514601" cy="1066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125" name="AutoShape 5"/>
          <p:cNvSpPr/>
          <p:nvPr/>
        </p:nvSpPr>
        <p:spPr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128" name="Group 21"/>
          <p:cNvGrpSpPr/>
          <p:nvPr/>
        </p:nvGrpSpPr>
        <p:grpSpPr>
          <a:xfrm>
            <a:off x="228599" y="1981199"/>
            <a:ext cx="7391401" cy="319093"/>
            <a:chOff x="0" y="0"/>
            <a:chExt cx="7391400" cy="319091"/>
          </a:xfrm>
        </p:grpSpPr>
        <p:sp>
          <p:nvSpPr>
            <p:cNvPr id="126" name="AutoShape 12"/>
            <p:cNvSpPr/>
            <p:nvPr/>
          </p:nvSpPr>
          <p:spPr>
            <a:xfrm>
              <a:off x="381000" y="-1"/>
              <a:ext cx="7010401" cy="317504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27" name="AutoShape 20"/>
            <p:cNvSpPr/>
            <p:nvPr/>
          </p:nvSpPr>
          <p:spPr>
            <a:xfrm flipH="1">
              <a:off x="-1" y="-1"/>
              <a:ext cx="393701" cy="31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129" name="Prostokąt 16"/>
          <p:cNvSpPr/>
          <p:nvPr/>
        </p:nvSpPr>
        <p:spPr>
          <a:xfrm>
            <a:off x="0" y="6397199"/>
            <a:ext cx="9144000" cy="460802"/>
          </a:xfrm>
          <a:prstGeom prst="rect">
            <a:avLst/>
          </a:prstGeom>
          <a:solidFill>
            <a:srgbClr val="ED1B2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130" name="Podtytuł 2"/>
          <p:cNvSpPr txBox="1"/>
          <p:nvPr/>
        </p:nvSpPr>
        <p:spPr>
          <a:xfrm>
            <a:off x="6228184" y="6496024"/>
            <a:ext cx="2759079" cy="284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http://www.snep.edu.pl/</a:t>
            </a:r>
          </a:p>
        </p:txBody>
      </p:sp>
      <p:pic>
        <p:nvPicPr>
          <p:cNvPr id="131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8871" y="398463"/>
            <a:ext cx="1379540" cy="28416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kst tytułowy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Tekst tytułowy</a:t>
            </a:r>
          </a:p>
        </p:txBody>
      </p:sp>
      <p:sp>
        <p:nvSpPr>
          <p:cNvPr id="133" name="Treść - poziom 1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4" name="Symbol zastępczy tekstu 3"/>
          <p:cNvSpPr/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22"/>
          <p:cNvGrpSpPr/>
          <p:nvPr/>
        </p:nvGrpSpPr>
        <p:grpSpPr>
          <a:xfrm>
            <a:off x="-1" y="-1"/>
            <a:ext cx="3200401" cy="6858001"/>
            <a:chOff x="0" y="0"/>
            <a:chExt cx="3200400" cy="6858000"/>
          </a:xfrm>
        </p:grpSpPr>
        <p:sp>
          <p:nvSpPr>
            <p:cNvPr id="142" name="Rectangle 3"/>
            <p:cNvSpPr/>
            <p:nvPr/>
          </p:nvSpPr>
          <p:spPr>
            <a:xfrm>
              <a:off x="-1" y="0"/>
              <a:ext cx="762001" cy="6858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43" name="Rectangle 4"/>
            <p:cNvSpPr/>
            <p:nvPr/>
          </p:nvSpPr>
          <p:spPr>
            <a:xfrm>
              <a:off x="685800" y="-1"/>
              <a:ext cx="2514601" cy="1066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145" name="AutoShape 5"/>
          <p:cNvSpPr/>
          <p:nvPr/>
        </p:nvSpPr>
        <p:spPr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148" name="Group 21"/>
          <p:cNvGrpSpPr/>
          <p:nvPr/>
        </p:nvGrpSpPr>
        <p:grpSpPr>
          <a:xfrm>
            <a:off x="228599" y="1981199"/>
            <a:ext cx="7391401" cy="319093"/>
            <a:chOff x="0" y="0"/>
            <a:chExt cx="7391400" cy="319091"/>
          </a:xfrm>
        </p:grpSpPr>
        <p:sp>
          <p:nvSpPr>
            <p:cNvPr id="146" name="AutoShape 12"/>
            <p:cNvSpPr/>
            <p:nvPr/>
          </p:nvSpPr>
          <p:spPr>
            <a:xfrm>
              <a:off x="381000" y="-1"/>
              <a:ext cx="7010401" cy="317504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47" name="AutoShape 20"/>
            <p:cNvSpPr/>
            <p:nvPr/>
          </p:nvSpPr>
          <p:spPr>
            <a:xfrm flipH="1">
              <a:off x="-1" y="-1"/>
              <a:ext cx="393701" cy="31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149" name="Prostokąt 16"/>
          <p:cNvSpPr/>
          <p:nvPr/>
        </p:nvSpPr>
        <p:spPr>
          <a:xfrm>
            <a:off x="0" y="6397199"/>
            <a:ext cx="9144000" cy="460802"/>
          </a:xfrm>
          <a:prstGeom prst="rect">
            <a:avLst/>
          </a:prstGeom>
          <a:solidFill>
            <a:srgbClr val="ED1B2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150" name="Podtytuł 2"/>
          <p:cNvSpPr txBox="1"/>
          <p:nvPr/>
        </p:nvSpPr>
        <p:spPr>
          <a:xfrm>
            <a:off x="6228184" y="6496024"/>
            <a:ext cx="2759079" cy="284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http://www.snep.edu.pl/</a:t>
            </a:r>
          </a:p>
        </p:txBody>
      </p:sp>
      <p:pic>
        <p:nvPicPr>
          <p:cNvPr id="151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8871" y="398463"/>
            <a:ext cx="1379540" cy="28416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kst tytułowy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Tekst tytułowy</a:t>
            </a:r>
          </a:p>
        </p:txBody>
      </p:sp>
      <p:sp>
        <p:nvSpPr>
          <p:cNvPr id="153" name="Symbol zastępczy obrazu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4" name="Treść - poziom 1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55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-1" y="-1"/>
            <a:ext cx="3200401" cy="6858001"/>
            <a:chOff x="0" y="0"/>
            <a:chExt cx="3200400" cy="6858000"/>
          </a:xfrm>
        </p:grpSpPr>
        <p:sp>
          <p:nvSpPr>
            <p:cNvPr id="2" name="Rectangle 3"/>
            <p:cNvSpPr/>
            <p:nvPr/>
          </p:nvSpPr>
          <p:spPr>
            <a:xfrm>
              <a:off x="-1" y="0"/>
              <a:ext cx="762001" cy="6858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" name="Rectangle 4"/>
            <p:cNvSpPr/>
            <p:nvPr/>
          </p:nvSpPr>
          <p:spPr>
            <a:xfrm>
              <a:off x="685800" y="-1"/>
              <a:ext cx="2514601" cy="1066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5" name="AutoShape 5"/>
          <p:cNvSpPr/>
          <p:nvPr/>
        </p:nvSpPr>
        <p:spPr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8" name="Group 21"/>
          <p:cNvGrpSpPr/>
          <p:nvPr/>
        </p:nvGrpSpPr>
        <p:grpSpPr>
          <a:xfrm>
            <a:off x="228599" y="1981199"/>
            <a:ext cx="7391401" cy="319093"/>
            <a:chOff x="0" y="0"/>
            <a:chExt cx="7391400" cy="319091"/>
          </a:xfrm>
        </p:grpSpPr>
        <p:sp>
          <p:nvSpPr>
            <p:cNvPr id="6" name="AutoShape 12"/>
            <p:cNvSpPr/>
            <p:nvPr/>
          </p:nvSpPr>
          <p:spPr>
            <a:xfrm>
              <a:off x="381000" y="-1"/>
              <a:ext cx="7010401" cy="317504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" name="AutoShape 20"/>
            <p:cNvSpPr/>
            <p:nvPr/>
          </p:nvSpPr>
          <p:spPr>
            <a:xfrm flipH="1">
              <a:off x="-1" y="-1"/>
              <a:ext cx="393701" cy="31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9" name="Prostokąt 16"/>
          <p:cNvSpPr/>
          <p:nvPr/>
        </p:nvSpPr>
        <p:spPr>
          <a:xfrm>
            <a:off x="0" y="6397199"/>
            <a:ext cx="9144000" cy="460802"/>
          </a:xfrm>
          <a:prstGeom prst="rect">
            <a:avLst/>
          </a:prstGeom>
          <a:solidFill>
            <a:srgbClr val="ED1B2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10" name="Podtytuł 2"/>
          <p:cNvSpPr txBox="1"/>
          <p:nvPr/>
        </p:nvSpPr>
        <p:spPr>
          <a:xfrm>
            <a:off x="6228184" y="6496024"/>
            <a:ext cx="2759079" cy="284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http://www.snep.edu.pl/</a:t>
            </a:r>
          </a:p>
        </p:txBody>
      </p:sp>
      <p:pic>
        <p:nvPicPr>
          <p:cNvPr id="11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8871" y="398463"/>
            <a:ext cx="1379540" cy="28416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 tytułowy"/>
          <p:cNvSpPr txBox="1"/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13" name="Treść - poziom 1…"/>
          <p:cNvSpPr txBox="1"/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4" name="Numer slajdu"/>
          <p:cNvSpPr txBox="1"/>
          <p:nvPr>
            <p:ph type="sldNum" sz="quarter" idx="2"/>
          </p:nvPr>
        </p:nvSpPr>
        <p:spPr>
          <a:xfrm>
            <a:off x="142115" y="6358264"/>
            <a:ext cx="471422" cy="47433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 algn="ctr">
              <a:defRPr b="1" sz="26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6666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6666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6666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6666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6666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6666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6666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6666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6666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75000"/>
        <a:buFontTx/>
        <a:buChar char="●"/>
        <a:tabLst/>
        <a:defRPr b="0" baseline="0" cap="none" i="0" spc="0" strike="noStrike" sz="2800" u="none"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75000"/>
        <a:buFontTx/>
        <a:buChar char="–"/>
        <a:tabLst/>
        <a:defRPr b="0" baseline="0" cap="none" i="0" spc="0" strike="noStrike" sz="2800" u="none"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2pPr>
      <a:lvl3pPr marL="1234438" marR="0" indent="-32003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75000"/>
        <a:buFontTx/>
        <a:buChar char="●"/>
        <a:tabLst/>
        <a:defRPr b="0" baseline="0" cap="none" i="0" spc="0" strike="noStrike" sz="2800" u="none"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3pPr>
      <a:lvl4pPr marL="1727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80000"/>
        <a:buFontTx/>
        <a:buChar char="–"/>
        <a:tabLst/>
        <a:defRPr b="0" baseline="0" cap="none" i="0" spc="0" strike="noStrike" sz="2800" u="none"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65000"/>
        <a:buFontTx/>
        <a:buChar char="●"/>
        <a:tabLst/>
        <a:defRPr b="0" baseline="0" cap="none" i="0" spc="0" strike="noStrike" sz="2800" u="none"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5pPr>
      <a:lvl6pPr marL="26416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65000"/>
        <a:buFontTx/>
        <a:buChar char="●"/>
        <a:tabLst/>
        <a:defRPr b="0" baseline="0" cap="none" i="0" spc="0" strike="noStrike" sz="2800" u="none"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6pPr>
      <a:lvl7pPr marL="30988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65000"/>
        <a:buFontTx/>
        <a:buChar char="●"/>
        <a:tabLst/>
        <a:defRPr b="0" baseline="0" cap="none" i="0" spc="0" strike="noStrike" sz="2800" u="none"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65000"/>
        <a:buFontTx/>
        <a:buChar char="●"/>
        <a:tabLst/>
        <a:defRPr b="0" baseline="0" cap="none" i="0" spc="0" strike="noStrike" sz="2800" u="none"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65000"/>
        <a:buFontTx/>
        <a:buChar char="●"/>
        <a:tabLst/>
        <a:defRPr b="0" baseline="0" cap="none" i="0" spc="0" strike="noStrike" sz="2800" u="none"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3.jpeg"/><Relationship Id="rId4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3.jpeg"/><Relationship Id="rId4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.jpeg"/><Relationship Id="rId4" Type="http://schemas.openxmlformats.org/officeDocument/2006/relationships/image" Target="../media/image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5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2"/>
          <p:cNvSpPr txBox="1"/>
          <p:nvPr>
            <p:ph type="title"/>
          </p:nvPr>
        </p:nvSpPr>
        <p:spPr>
          <a:xfrm>
            <a:off x="685800" y="144780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Równość szans kobiet i mężczyzn</a:t>
            </a:r>
            <a:br/>
            <a:r>
              <a:t>Zrównoważony rozwój</a:t>
            </a:r>
          </a:p>
        </p:txBody>
      </p:sp>
      <p:sp>
        <p:nvSpPr>
          <p:cNvPr id="165" name="Prostokąt 3"/>
          <p:cNvSpPr/>
          <p:nvPr/>
        </p:nvSpPr>
        <p:spPr>
          <a:xfrm>
            <a:off x="5652120" y="332656"/>
            <a:ext cx="3240362" cy="10801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66" name="pole tekstowe 1"/>
          <p:cNvSpPr txBox="1"/>
          <p:nvPr/>
        </p:nvSpPr>
        <p:spPr>
          <a:xfrm>
            <a:off x="4222302" y="4313765"/>
            <a:ext cx="4464499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Szkoła Pełna Możliwości</a:t>
            </a:r>
          </a:p>
        </p:txBody>
      </p:sp>
      <p:sp>
        <p:nvSpPr>
          <p:cNvPr id="167" name="pole tekstowe 2"/>
          <p:cNvSpPr txBox="1"/>
          <p:nvPr/>
        </p:nvSpPr>
        <p:spPr>
          <a:xfrm>
            <a:off x="6109568" y="4873713"/>
            <a:ext cx="2808314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               Maria Lorek</a:t>
            </a:r>
          </a:p>
        </p:txBody>
      </p:sp>
      <p:pic>
        <p:nvPicPr>
          <p:cNvPr id="168" name="FE-SL-kolor-poziom-br.png" descr="FE-SL-kolor-poziom-b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5888687"/>
            <a:ext cx="9169401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Dyskryminacja pośrednia </a:t>
            </a:r>
            <a:br/>
            <a:r>
              <a:t>– Kodeks Pracy</a:t>
            </a:r>
          </a:p>
        </p:txBody>
      </p:sp>
      <p:sp>
        <p:nvSpPr>
          <p:cNvPr id="219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</a:lvl1pPr>
          </a:lstStyle>
          <a:p>
            <a:pPr/>
            <a:r>
              <a:t>Zachodzi, kiedy na skutek pozornie neutralnego postanowienia, kryterium lub podjętego działania konkretna grupa pracowników zostaje poszkodowana, a przyczyną jest fakt przynależenia do grupy społecznej, chronionej na gruncie Kodeksu pracy (np. kobiety, mężczyźni, osoby niepełnosprawne, wyznawcy określonej religii itd.)</a:t>
            </a:r>
          </a:p>
        </p:txBody>
      </p:sp>
      <p:sp>
        <p:nvSpPr>
          <p:cNvPr id="220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21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Molestowanie seksualne </a:t>
            </a:r>
            <a:br/>
            <a:r>
              <a:t>– Kodeks Pracy</a:t>
            </a:r>
          </a:p>
        </p:txBody>
      </p:sp>
      <p:sp>
        <p:nvSpPr>
          <p:cNvPr id="225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spcBef>
                <a:spcPts val="500"/>
              </a:spcBef>
              <a:defRPr sz="2200"/>
            </a:pPr>
            <a:r>
              <a:t>forma dyskryminacji ze względu na płeć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defRPr sz="2200"/>
            </a:pPr>
            <a:r>
              <a:t>zachowanie o charakterze seksualnym lub odnoszące się do płci pracownika, którego celem lub skutkiem jest naruszenie godności lub poniżenie albo upokorzenie pracownika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defRPr sz="2200"/>
            </a:pPr>
            <a:r>
              <a:t>stworzenie zastraszającej, wrogiej, poniżającej, upokarzającej lub uwłaczającej atmosfery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defRPr sz="2200"/>
            </a:pPr>
            <a:r>
              <a:t>na zachowanie to mogą się składać fizyczne, werbalne</a:t>
            </a:r>
            <a:br/>
            <a:r>
              <a:t>lub pozawerbalne elementy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defRPr sz="2200"/>
            </a:pPr>
            <a:r>
              <a:t>warunkiem stwierdzenia, że doszło do molestowania, jest wyrażony sprzeciw osoby molestowanej</a:t>
            </a:r>
          </a:p>
        </p:txBody>
      </p:sp>
      <p:sp>
        <p:nvSpPr>
          <p:cNvPr id="226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27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Obszar dyskryminacji - edukacja</a:t>
            </a:r>
          </a:p>
        </p:txBody>
      </p:sp>
      <p:sp>
        <p:nvSpPr>
          <p:cNvPr id="231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6041" indent="-336041" algn="just" defTabSz="896111">
              <a:lnSpc>
                <a:spcPct val="80000"/>
              </a:lnSpc>
              <a:spcBef>
                <a:spcPts val="500"/>
              </a:spcBef>
              <a:buSzPct val="120000"/>
              <a:buChar char="•"/>
              <a:defRPr b="1" sz="2300"/>
            </a:pPr>
            <a:r>
              <a:t>stereotypowa zawartość podręczników </a:t>
            </a:r>
            <a:r>
              <a:rPr b="0"/>
              <a:t>– dziewczynki bierne chłopcy aktywni, jeden model rodziny, brak informacji o przemocy</a:t>
            </a:r>
          </a:p>
          <a:p>
            <a:pPr marL="336041" indent="-336041" algn="just" defTabSz="896111">
              <a:lnSpc>
                <a:spcPct val="80000"/>
              </a:lnSpc>
              <a:spcBef>
                <a:spcPts val="500"/>
              </a:spcBef>
              <a:buSzPct val="120000"/>
              <a:buChar char="•"/>
              <a:defRPr sz="2300"/>
            </a:pPr>
          </a:p>
          <a:p>
            <a:pPr marL="336041" indent="-336041" algn="just" defTabSz="896111">
              <a:lnSpc>
                <a:spcPct val="80000"/>
              </a:lnSpc>
              <a:spcBef>
                <a:spcPts val="500"/>
              </a:spcBef>
              <a:buSzPct val="120000"/>
              <a:buChar char="•"/>
              <a:defRPr b="1" sz="2300"/>
            </a:pPr>
            <a:r>
              <a:t>stereotypowe postawy nauczycieli </a:t>
            </a:r>
            <a:r>
              <a:rPr b="0"/>
              <a:t>– mała wiedza o </a:t>
            </a:r>
            <a:r>
              <a:rPr b="0" i="1"/>
              <a:t>gender</a:t>
            </a:r>
            <a:endParaRPr i="1"/>
          </a:p>
          <a:p>
            <a:pPr marL="336041" indent="-336041" algn="just" defTabSz="896111">
              <a:lnSpc>
                <a:spcPct val="80000"/>
              </a:lnSpc>
              <a:spcBef>
                <a:spcPts val="500"/>
              </a:spcBef>
              <a:buSzPct val="120000"/>
              <a:buChar char="•"/>
              <a:defRPr sz="2300"/>
            </a:pPr>
          </a:p>
          <a:p>
            <a:pPr marL="336041" indent="-336041" algn="just" defTabSz="896111">
              <a:lnSpc>
                <a:spcPct val="80000"/>
              </a:lnSpc>
              <a:spcBef>
                <a:spcPts val="500"/>
              </a:spcBef>
              <a:buSzPct val="120000"/>
              <a:buChar char="•"/>
              <a:defRPr b="1" sz="2300"/>
            </a:pPr>
            <a:r>
              <a:t>struktura szkolnictwa </a:t>
            </a:r>
            <a:r>
              <a:rPr b="0"/>
              <a:t>– feminizacja sektora</a:t>
            </a:r>
          </a:p>
          <a:p>
            <a:pPr marL="336041" indent="-336041" algn="just" defTabSz="896111">
              <a:lnSpc>
                <a:spcPct val="80000"/>
              </a:lnSpc>
              <a:spcBef>
                <a:spcPts val="500"/>
              </a:spcBef>
              <a:buSzPct val="120000"/>
              <a:buChar char="•"/>
              <a:defRPr sz="2300"/>
            </a:pPr>
          </a:p>
          <a:p>
            <a:pPr marL="336041" indent="-336041" algn="just" defTabSz="896111">
              <a:lnSpc>
                <a:spcPct val="80000"/>
              </a:lnSpc>
              <a:spcBef>
                <a:spcPts val="500"/>
              </a:spcBef>
              <a:buSzPct val="120000"/>
              <a:buChar char="•"/>
              <a:defRPr b="1" sz="2300"/>
            </a:pPr>
            <a:r>
              <a:t>„Szklany sufit” </a:t>
            </a:r>
            <a:r>
              <a:rPr b="0"/>
              <a:t>– im wyższy szczebel edukacji tym mniej kobiet u władzy.</a:t>
            </a:r>
          </a:p>
        </p:txBody>
      </p:sp>
      <p:sp>
        <p:nvSpPr>
          <p:cNvPr id="232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33" name="Prostokąt 4"/>
          <p:cNvSpPr/>
          <p:nvPr/>
        </p:nvSpPr>
        <p:spPr>
          <a:xfrm>
            <a:off x="7316688" y="4850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34" name="Prostokąt 5"/>
          <p:cNvSpPr/>
          <p:nvPr/>
        </p:nvSpPr>
        <p:spPr>
          <a:xfrm>
            <a:off x="7469088" y="6374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35" name="Obraz 7" descr="Obraz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66"/>
                </a:solidFill>
              </a:defRPr>
            </a:lvl1pPr>
          </a:lstStyle>
          <a:p>
            <a:pPr/>
            <a:r>
              <a:t>Zatrudnienie w szkołach</a:t>
            </a:r>
          </a:p>
        </p:txBody>
      </p:sp>
      <p:graphicFrame>
        <p:nvGraphicFramePr>
          <p:cNvPr id="239" name="Wykres słupkowy 3D"/>
          <p:cNvGraphicFramePr/>
          <p:nvPr/>
        </p:nvGraphicFramePr>
        <p:xfrm>
          <a:off x="607180" y="3048284"/>
          <a:ext cx="8084866" cy="259495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40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41" name="Obraz 5" descr="Obraz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FE-SL-kolor-poziom-br.png" descr="FE-SL-kolor-poziom-b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003366"/>
                </a:solidFill>
              </a:defRPr>
            </a:pPr>
            <a:r>
              <a:t>Stanowiska kierownicze</a:t>
            </a:r>
            <a:br/>
          </a:p>
        </p:txBody>
      </p:sp>
      <p:graphicFrame>
        <p:nvGraphicFramePr>
          <p:cNvPr id="245" name="Wykres słupkowy 3D"/>
          <p:cNvGraphicFramePr/>
          <p:nvPr/>
        </p:nvGraphicFramePr>
        <p:xfrm>
          <a:off x="619898" y="3048284"/>
          <a:ext cx="8072148" cy="259495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46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47" name="Obraz 5" descr="Obraz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FE-SL-kolor-poziom-br.png" descr="FE-SL-kolor-poziom-b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Obszary dyskryminacji </a:t>
            </a:r>
            <a:br/>
            <a:r>
              <a:t>– rynek pracy</a:t>
            </a:r>
          </a:p>
        </p:txBody>
      </p:sp>
      <p:sp>
        <p:nvSpPr>
          <p:cNvPr id="251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spcBef>
                <a:spcPts val="200"/>
              </a:spcBef>
              <a:buSzPct val="120000"/>
              <a:defRPr b="1" sz="2000"/>
            </a:pPr>
            <a:r>
              <a:t>segregacja pozioma – </a:t>
            </a:r>
            <a:r>
              <a:rPr b="0"/>
              <a:t>niski prestiż sektorów sfeminizowanych</a:t>
            </a:r>
          </a:p>
          <a:p>
            <a:pPr algn="just">
              <a:spcBef>
                <a:spcPts val="200"/>
              </a:spcBef>
              <a:buSzPct val="120000"/>
              <a:defRPr b="1" sz="2000"/>
            </a:pPr>
            <a:r>
              <a:t>segregacja pionowa – „szklane zjawiska” </a:t>
            </a:r>
            <a:r>
              <a:rPr b="0"/>
              <a:t>– im wyższy szczebel, tym mniej kobiet</a:t>
            </a:r>
          </a:p>
          <a:p>
            <a:pPr algn="just">
              <a:spcBef>
                <a:spcPts val="200"/>
              </a:spcBef>
              <a:buSzPct val="120000"/>
              <a:defRPr b="1" sz="2000"/>
            </a:pPr>
            <a:r>
              <a:t>stereotypy płci  </a:t>
            </a:r>
            <a:r>
              <a:rPr b="0"/>
              <a:t>– postrzeganie kobiet jako mniej dyspozycyjnych i gorszych pracowników</a:t>
            </a:r>
          </a:p>
          <a:p>
            <a:pPr algn="just">
              <a:spcBef>
                <a:spcPts val="200"/>
              </a:spcBef>
              <a:buSzPct val="120000"/>
              <a:defRPr b="1" sz="2000"/>
            </a:pPr>
            <a:r>
              <a:t>różnice w wynagrodzeniach </a:t>
            </a:r>
            <a:r>
              <a:rPr b="0"/>
              <a:t>– ok. 20% na tym samym stanowisku</a:t>
            </a:r>
          </a:p>
          <a:p>
            <a:pPr algn="just">
              <a:spcBef>
                <a:spcPts val="200"/>
              </a:spcBef>
              <a:buSzPct val="120000"/>
              <a:defRPr b="1" sz="2000"/>
            </a:pPr>
            <a:r>
              <a:t>nieodpłatna praca kobiet </a:t>
            </a:r>
            <a:r>
              <a:rPr b="0"/>
              <a:t>– małe zaangażowanie mężczyzn</a:t>
            </a:r>
            <a:br>
              <a:rPr b="0"/>
            </a:br>
            <a:r>
              <a:rPr b="0"/>
              <a:t>w obowiązki domowe</a:t>
            </a:r>
          </a:p>
          <a:p>
            <a:pPr algn="just">
              <a:spcBef>
                <a:spcPts val="200"/>
              </a:spcBef>
              <a:buSzPct val="120000"/>
              <a:defRPr b="1" sz="2000"/>
            </a:pPr>
            <a:r>
              <a:t>trudności w godzeniu życia zawodowego z prywatnym</a:t>
            </a:r>
          </a:p>
        </p:txBody>
      </p:sp>
      <p:sp>
        <p:nvSpPr>
          <p:cNvPr id="252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53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Rynek pracy</a:t>
            </a:r>
          </a:p>
        </p:txBody>
      </p:sp>
      <p:sp>
        <p:nvSpPr>
          <p:cNvPr id="257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b="1" sz="2400"/>
            </a:pPr>
            <a:r>
              <a:t>W Polsce występuje wyraźna dysproporcja (na niekorzyść Polek) w liczbie kobiet i mężczyzn wynagradzanych w poszczególnych przedziałach płacowych. </a:t>
            </a:r>
          </a:p>
          <a:p>
            <a:pPr marL="0" indent="0">
              <a:lnSpc>
                <a:spcPct val="90000"/>
              </a:lnSpc>
              <a:buSzTx/>
              <a:buNone/>
              <a:defRPr sz="2400"/>
            </a:pPr>
          </a:p>
          <a:p>
            <a:pPr>
              <a:lnSpc>
                <a:spcPct val="90000"/>
              </a:lnSpc>
              <a:spcBef>
                <a:spcPts val="500"/>
              </a:spcBef>
              <a:defRPr b="1" sz="2400"/>
            </a:pPr>
            <a:r>
              <a:t>Przeciętne wynagrodzenie mężczyzn jest o 19,9 proc.) wyższe od przeciętnego wynagrodzenia kobiet.</a:t>
            </a:r>
          </a:p>
        </p:txBody>
      </p:sp>
      <p:sp>
        <p:nvSpPr>
          <p:cNvPr id="258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59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Rynek pracy</a:t>
            </a:r>
          </a:p>
        </p:txBody>
      </p:sp>
      <p:sp>
        <p:nvSpPr>
          <p:cNvPr id="263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  <a:defRPr b="1" sz="2400"/>
            </a:pPr>
            <a:r>
              <a:t>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b="1" sz="2400"/>
            </a:pPr>
            <a:r>
              <a:t>Kobiety w Polsce zarabiają mniej niezależnie od zajmowanego stanowiska</a:t>
            </a:r>
          </a:p>
          <a:p>
            <a:pPr>
              <a:lnSpc>
                <a:spcPct val="90000"/>
              </a:lnSpc>
              <a:defRPr b="1" sz="2400"/>
            </a:pPr>
          </a:p>
          <a:p>
            <a:pPr>
              <a:lnSpc>
                <a:spcPct val="90000"/>
              </a:lnSpc>
              <a:spcBef>
                <a:spcPts val="500"/>
              </a:spcBef>
              <a:defRPr b="1" sz="2400"/>
            </a:pPr>
            <a:r>
              <a:t>Jedyna grupa zawodów, w której kobiety zarabiają nieznacznie więcej (o kilkanaście zł brutto/miesiąc) </a:t>
            </a:r>
            <a:br/>
            <a:r>
              <a:t>niż mężczyźni, to..</a:t>
            </a:r>
            <a:br/>
            <a:br/>
            <a:r>
              <a:t>..rolnicy, ogrodnicy, leśnicy i rybacy..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  <a:defRPr b="1" sz="2400"/>
            </a:pPr>
            <a:r>
              <a:t> </a:t>
            </a:r>
          </a:p>
        </p:txBody>
      </p:sp>
      <p:sp>
        <p:nvSpPr>
          <p:cNvPr id="264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65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Rynek pracy</a:t>
            </a:r>
          </a:p>
        </p:txBody>
      </p:sp>
      <p:sp>
        <p:nvSpPr>
          <p:cNvPr id="269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b="1" sz="2400"/>
            </a:pPr>
            <a:r>
              <a:t>W najlepiej zarabiającej grupie „Przedstawiciele władz publicznych, wyżsi urzędnicy i kierownicy” kobiety zarabiają średnio o ponad 26 proc. mniej od mężczyzn</a:t>
            </a:r>
            <a:r>
              <a:rPr b="0"/>
              <a:t>.</a:t>
            </a:r>
          </a:p>
          <a:p>
            <a:pPr>
              <a:lnSpc>
                <a:spcPct val="90000"/>
              </a:lnSpc>
              <a:defRPr b="1" sz="2400"/>
            </a:pPr>
          </a:p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  <a:defRPr b="1" sz="2400"/>
            </a:pPr>
            <a:r>
              <a:t>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b="1" sz="2400"/>
            </a:pPr>
            <a:r>
              <a:t>Co najmniej 200 proc. przeciętnego wynagrodzenia miesięcznego brutto – zarabia 3,8 proc. kobiet oraz 8,4 proc. mężczyzn</a:t>
            </a:r>
            <a:r>
              <a:rPr b="0"/>
              <a:t>.</a:t>
            </a:r>
          </a:p>
        </p:txBody>
      </p:sp>
      <p:sp>
        <p:nvSpPr>
          <p:cNvPr id="270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71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Rynek pracy</a:t>
            </a:r>
          </a:p>
        </p:txBody>
      </p:sp>
      <p:sp>
        <p:nvSpPr>
          <p:cNvPr id="275" name="Rectangle 3"/>
          <p:cNvSpPr txBox="1"/>
          <p:nvPr>
            <p:ph type="body" idx="1"/>
          </p:nvPr>
        </p:nvSpPr>
        <p:spPr>
          <a:xfrm>
            <a:off x="1259631" y="2492896"/>
            <a:ext cx="7655770" cy="360310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700"/>
              </a:spcBef>
              <a:buSzTx/>
              <a:buNone/>
              <a:defRPr b="1" sz="3200"/>
            </a:pPr>
            <a:r>
              <a:t>Zdecydowana większość Europejczyków (90 proc.) </a:t>
            </a:r>
            <a:br/>
            <a:r>
              <a:t>oraz Polaków (81 proc.) uważa, </a:t>
            </a:r>
            <a:br/>
            <a:r>
              <a:t>że nie jest akceptowalne, </a:t>
            </a:r>
            <a:br/>
            <a:r>
              <a:t>aby kobiety otrzymywały niższą płacę niż mężczyźni za taką samą pracę </a:t>
            </a:r>
            <a:br/>
            <a:r>
              <a:t>lub pracę o tej samej wartości</a:t>
            </a:r>
          </a:p>
        </p:txBody>
      </p:sp>
      <p:sp>
        <p:nvSpPr>
          <p:cNvPr id="276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77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ytuł 1"/>
          <p:cNvSpPr txBox="1"/>
          <p:nvPr/>
        </p:nvSpPr>
        <p:spPr>
          <a:xfrm>
            <a:off x="886247" y="2512393"/>
            <a:ext cx="8895506" cy="246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lnSpc>
                <a:spcPct val="90000"/>
              </a:lnSpc>
              <a:defRPr b="1" sz="3000"/>
            </a:pPr>
            <a:r>
              <a:t>STOSOWANIE 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ZASADY RÓWNOŚCI SZANS </a:t>
            </a:r>
          </a:p>
          <a:p>
            <a:pPr>
              <a:lnSpc>
                <a:spcPct val="90000"/>
              </a:lnSpc>
              <a:defRPr b="1" sz="3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I ZRÓWNOWAŻONEGO ROZWOJU</a:t>
            </a:r>
          </a:p>
          <a:p>
            <a:pPr>
              <a:lnSpc>
                <a:spcPct val="90000"/>
              </a:lnSpc>
              <a:defRPr b="1" sz="3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lnSpc>
                <a:spcPct val="90000"/>
              </a:lnSpc>
              <a:defRPr b="1" sz="3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w projekcie</a:t>
            </a:r>
          </a:p>
          <a:p>
            <a:pPr>
              <a:lnSpc>
                <a:spcPct val="90000"/>
              </a:lnSpc>
              <a:defRPr b="1" sz="3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lnSpc>
                <a:spcPct val="90000"/>
              </a:lnSpc>
              <a:defRPr b="1" sz="3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Szkoła Pełna Możliwości</a:t>
            </a:r>
          </a:p>
        </p:txBody>
      </p:sp>
      <p:sp>
        <p:nvSpPr>
          <p:cNvPr id="171" name="Prostokąt 2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172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MIT polityki równości płci</a:t>
            </a:r>
          </a:p>
        </p:txBody>
      </p:sp>
      <p:sp>
        <p:nvSpPr>
          <p:cNvPr id="281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spcBef>
                <a:spcPts val="500"/>
              </a:spcBef>
              <a:buSzTx/>
              <a:buNone/>
              <a:defRPr b="1" sz="2400">
                <a:solidFill>
                  <a:srgbClr val="D60093"/>
                </a:solidFill>
              </a:defRPr>
            </a:pPr>
            <a:r>
              <a:t>Mit 1 </a:t>
            </a:r>
            <a:r>
              <a:rPr b="0">
                <a:solidFill>
                  <a:srgbClr val="003366"/>
                </a:solidFill>
              </a:rPr>
              <a:t>– Polityka równości ma doprowadzić do tego, żeby kobiety i mężczyźni stali się tacy sami. </a:t>
            </a:r>
          </a:p>
          <a:p>
            <a:pPr algn="just">
              <a:lnSpc>
                <a:spcPct val="80000"/>
              </a:lnSpc>
              <a:buSzTx/>
              <a:buNone/>
              <a:defRPr sz="2400"/>
            </a:pPr>
          </a:p>
          <a:p>
            <a:pPr algn="just">
              <a:lnSpc>
                <a:spcPct val="80000"/>
              </a:lnSpc>
              <a:spcBef>
                <a:spcPts val="500"/>
              </a:spcBef>
              <a:buSzTx/>
              <a:buNone/>
              <a:defRPr b="1" sz="2400">
                <a:solidFill>
                  <a:srgbClr val="D60093"/>
                </a:solidFill>
              </a:defRPr>
            </a:pPr>
            <a:r>
              <a:t>Mit 2 </a:t>
            </a:r>
            <a:r>
              <a:rPr b="0">
                <a:solidFill>
                  <a:srgbClr val="003366"/>
                </a:solidFill>
              </a:rPr>
              <a:t>– Polityka równości płci oznacza, że powinniśmy zawsze zachować parytet 50/50.</a:t>
            </a:r>
          </a:p>
          <a:p>
            <a:pPr algn="just">
              <a:lnSpc>
                <a:spcPct val="80000"/>
              </a:lnSpc>
              <a:buSzTx/>
              <a:buNone/>
              <a:defRPr sz="2400"/>
            </a:pPr>
          </a:p>
          <a:p>
            <a:pPr algn="just">
              <a:lnSpc>
                <a:spcPct val="80000"/>
              </a:lnSpc>
              <a:spcBef>
                <a:spcPts val="500"/>
              </a:spcBef>
              <a:buSzTx/>
              <a:buNone/>
              <a:defRPr b="1" sz="2400">
                <a:solidFill>
                  <a:srgbClr val="D60093"/>
                </a:solidFill>
              </a:defRPr>
            </a:pPr>
            <a:r>
              <a:t>Mit 3 </a:t>
            </a:r>
            <a:r>
              <a:rPr b="0">
                <a:solidFill>
                  <a:srgbClr val="003366"/>
                </a:solidFill>
              </a:rPr>
              <a:t>– Polityka równości płci jest dla kobiet, robiona przez kobiety (a właściwie feministki) i dyskryminuje mężczyzn.</a:t>
            </a:r>
          </a:p>
        </p:txBody>
      </p:sp>
      <p:sp>
        <p:nvSpPr>
          <p:cNvPr id="282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83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Cele strategiczne równości płci</a:t>
            </a:r>
          </a:p>
        </p:txBody>
      </p:sp>
      <p:sp>
        <p:nvSpPr>
          <p:cNvPr id="287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buChar char="•"/>
            </a:pPr>
            <a:r>
              <a:t>równy stopień niezależności ekonomicznej kobiet i mężczyzn</a:t>
            </a:r>
          </a:p>
          <a:p>
            <a:pPr algn="just">
              <a:buChar char="•"/>
            </a:pPr>
            <a:r>
              <a:t>godzenie życia prywatnego i zawodowego</a:t>
            </a:r>
          </a:p>
          <a:p>
            <a:pPr algn="just">
              <a:buChar char="•"/>
            </a:pPr>
            <a:r>
              <a:t>równe uczestnictwo w podejmowaniu decyzji</a:t>
            </a:r>
          </a:p>
          <a:p>
            <a:pPr algn="just">
              <a:buChar char="•"/>
            </a:pPr>
            <a:r>
              <a:t>eliminowanie stereotypów związanych z płcią</a:t>
            </a:r>
          </a:p>
          <a:p>
            <a:pPr algn="just">
              <a:buChar char="•"/>
            </a:pPr>
            <a:r>
              <a:t>propagowanie równości płci w stosunkach zewnętrznych oraz polityce rozwojowej</a:t>
            </a:r>
          </a:p>
        </p:txBody>
      </p:sp>
      <p:sp>
        <p:nvSpPr>
          <p:cNvPr id="288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89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Ramy prawne</a:t>
            </a:r>
          </a:p>
        </p:txBody>
      </p:sp>
      <p:sp>
        <p:nvSpPr>
          <p:cNvPr id="293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b="1" sz="2200"/>
            </a:pPr>
            <a:r>
              <a:t>Traktat  Amsterdamski</a:t>
            </a:r>
          </a:p>
          <a:p>
            <a:pPr lvl="1" marL="742950" indent="-285750" algn="just">
              <a:spcBef>
                <a:spcPts val="400"/>
              </a:spcBef>
              <a:defRPr b="1" sz="2000"/>
            </a:pPr>
            <a:r>
              <a:t>Art. 2 </a:t>
            </a:r>
            <a:r>
              <a:rPr b="0"/>
              <a:t>„Zadaniem Wspólnoty jest (…) popieranie równości mężczyzn i kobiet.”</a:t>
            </a:r>
          </a:p>
          <a:p>
            <a:pPr lvl="1" marL="742950" indent="-285750" algn="just">
              <a:spcBef>
                <a:spcPts val="400"/>
              </a:spcBef>
              <a:defRPr b="1" sz="2000"/>
            </a:pPr>
            <a:r>
              <a:t>Art. 3 </a:t>
            </a:r>
            <a:r>
              <a:rPr b="0"/>
              <a:t>„We wszystkich działaniach Wspólnota zmierza</a:t>
            </a:r>
            <a:br>
              <a:rPr b="0"/>
            </a:br>
            <a:r>
              <a:rPr b="0"/>
              <a:t>do zniesienia nierówności oraz wspierania równości mężczyzn</a:t>
            </a:r>
            <a:br>
              <a:rPr b="0"/>
            </a:br>
            <a:r>
              <a:rPr b="0"/>
              <a:t>i kobiet.”</a:t>
            </a:r>
          </a:p>
          <a:p>
            <a:pPr lvl="1" marL="742950" indent="-285750" algn="just">
              <a:spcBef>
                <a:spcPts val="400"/>
              </a:spcBef>
              <a:defRPr b="1" sz="2000"/>
            </a:pPr>
            <a:r>
              <a:t>Art. 13 </a:t>
            </a:r>
            <a:r>
              <a:rPr b="0"/>
              <a:t>„Rada (…) może podjąć środki niezbędne w celu zwalczania wszelkiej dyskryminacji ze względu na płeć, rasę lub pochodzenie etniczne, religię lub światopogląd, niepełnosprawność, wiek lub orientację seksualną”. </a:t>
            </a:r>
          </a:p>
        </p:txBody>
      </p:sp>
      <p:sp>
        <p:nvSpPr>
          <p:cNvPr id="294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95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Ramy prawne</a:t>
            </a:r>
          </a:p>
        </p:txBody>
      </p:sp>
      <p:sp>
        <p:nvSpPr>
          <p:cNvPr id="299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b="1" sz="2400"/>
            </a:lvl1pPr>
            <a:lvl2pPr marL="742950" indent="-285750" algn="just">
              <a:spcBef>
                <a:spcPts val="400"/>
              </a:spcBef>
              <a:defRPr sz="2000"/>
            </a:lvl2pPr>
          </a:lstStyle>
          <a:p>
            <a:pPr/>
            <a:r>
              <a:t>Traktat  Amsterdamski</a:t>
            </a:r>
          </a:p>
          <a:p>
            <a:pPr lvl="1"/>
            <a:r>
              <a:t>Art. 141 „W celu zapewnienia pełnej równości między mężczyznami i kobietami w życiu zawodowym zasada równości traktowania nie stanowi przeszkody dla Państwa Członkowskiego w utrzymaniu lub przyjmowaniu środków przewidujących specyficzne korzyści, zmierzające do ułatwienia wykonywania działalności zawodowej przez osoby płci niedostatecznie reprezentowanej bądź zapobiegania niekorzystnym sytuacjom w karierze zawodowej i ich kompensowania.”</a:t>
            </a:r>
          </a:p>
        </p:txBody>
      </p:sp>
      <p:sp>
        <p:nvSpPr>
          <p:cNvPr id="300" name="Prostokąt 3"/>
          <p:cNvSpPr/>
          <p:nvPr/>
        </p:nvSpPr>
        <p:spPr>
          <a:xfrm>
            <a:off x="7164288" y="260647"/>
            <a:ext cx="1584178" cy="5760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01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Ramy prawne</a:t>
            </a:r>
          </a:p>
        </p:txBody>
      </p:sp>
      <p:sp>
        <p:nvSpPr>
          <p:cNvPr id="305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Char char="•"/>
              <a:defRPr b="1" sz="2400"/>
            </a:pPr>
            <a:r>
              <a:t>Rozporządzenie Rady 1083/2006</a:t>
            </a:r>
            <a:br/>
            <a:r>
              <a:t>Europejski Fundusz Rozwoju Regionalnego</a:t>
            </a:r>
            <a:br/>
            <a:r>
              <a:t>Europejski Fundusz Społeczny i Fundusz Spójności</a:t>
            </a:r>
          </a:p>
          <a:p>
            <a:pPr lvl="1" marL="742950" indent="-285750">
              <a:spcBef>
                <a:spcPts val="0"/>
              </a:spcBef>
              <a:buChar char="•"/>
              <a:defRPr b="1" sz="2000"/>
            </a:pPr>
            <a:r>
              <a:t>Art. 16 Równość między mężczyznami i kobietami</a:t>
            </a:r>
            <a:br/>
            <a:r>
              <a:t>i niedyskryminacja</a:t>
            </a:r>
            <a:br/>
            <a:r>
              <a:t>„</a:t>
            </a:r>
            <a:r>
              <a:rPr b="0"/>
              <a:t>Państwa członkowskie i Komisja zapewniają </a:t>
            </a:r>
            <a:r>
              <a:t>wsparcie zasady równości mężczyzn i kobiet </a:t>
            </a:r>
            <a:r>
              <a:rPr b="0"/>
              <a:t>oraz uwzględniania problematyki płci na poszczególnych etapach wdrażania funduszy.”</a:t>
            </a:r>
          </a:p>
        </p:txBody>
      </p:sp>
      <p:sp>
        <p:nvSpPr>
          <p:cNvPr id="306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07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Ramy prawne dla zasady równości</a:t>
            </a:r>
          </a:p>
        </p:txBody>
      </p:sp>
      <p:sp>
        <p:nvSpPr>
          <p:cNvPr id="311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Char char="•"/>
              <a:defRPr b="1" sz="2000"/>
            </a:pPr>
            <a:r>
              <a:t>Rozporządzenie Rady i Parlamentu Europejskiego 1081/2006 </a:t>
            </a:r>
            <a:br/>
            <a:r>
              <a:t>Europejski Fundusz Społeczny</a:t>
            </a:r>
          </a:p>
          <a:p>
            <a:pPr lvl="1" marL="0" indent="457200">
              <a:spcBef>
                <a:spcPts val="0"/>
              </a:spcBef>
              <a:buSzTx/>
              <a:buNone/>
              <a:defRPr b="1" sz="1700"/>
            </a:pPr>
            <a:r>
              <a:t>--  Art. 2 Zadania</a:t>
            </a:r>
            <a:br/>
            <a:r>
              <a:rPr b="0" sz="1800"/>
              <a:t>„EFS uwzględnia priorytety i cele Wspólnoty w dziedzinach (…) wspierania </a:t>
            </a:r>
            <a:r>
              <a:rPr sz="1800"/>
              <a:t>równości kobiet i mężczyzn i niedyskryminacji</a:t>
            </a:r>
            <a:r>
              <a:rPr b="0" sz="1800"/>
              <a:t>”</a:t>
            </a:r>
            <a:endParaRPr sz="24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b="1" sz="1800"/>
            </a:pPr>
            <a:r>
              <a:t>Art. 3 Zakres pomocy</a:t>
            </a:r>
            <a:endParaRPr sz="2400"/>
          </a:p>
          <a:p>
            <a:pPr lvl="1" marL="0" indent="457200" algn="just">
              <a:lnSpc>
                <a:spcPct val="80000"/>
              </a:lnSpc>
              <a:spcBef>
                <a:spcPts val="400"/>
              </a:spcBef>
              <a:buSzTx/>
              <a:buNone/>
              <a:defRPr b="1" sz="1800"/>
            </a:pPr>
            <a:r>
              <a:t>	„</a:t>
            </a:r>
            <a:r>
              <a:rPr b="0"/>
              <a:t>EFS wspiera działania (…) poprzez promowanie włączania </a:t>
            </a:r>
            <a:br>
              <a:rPr b="0"/>
            </a:br>
            <a:r>
              <a:rPr b="0"/>
              <a:t>do głównego nurtu polityki oraz podejmowania konkretnych działań mających na celu </a:t>
            </a:r>
            <a:r>
              <a:t>poprawę dostępu do zatrudnienia, zwiększanie trwałego uczestnictwa kobiet w zatrudnieniu i rozwoju ich kariery oraz zmniejszenie segregacji ze względu na płeć na rynku pracy</a:t>
            </a:r>
            <a:r>
              <a:rPr b="0"/>
              <a:t>, w tym poprzez oddziaływanie na bezpośrednie i pośrednie przyczyny różnic w wynagrodzeniu kobiet i mężczyzn”.</a:t>
            </a:r>
          </a:p>
        </p:txBody>
      </p:sp>
      <p:sp>
        <p:nvSpPr>
          <p:cNvPr id="312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13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Ramy prawne dla zasady równości</a:t>
            </a:r>
          </a:p>
        </p:txBody>
      </p:sp>
      <p:sp>
        <p:nvSpPr>
          <p:cNvPr id="317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Char char="•"/>
              <a:defRPr b="1" sz="2400"/>
            </a:pPr>
            <a:r>
              <a:t>Rozporządzenie Rady i Parlamentu Europejskiego 1081/2006 Europejski Fundusz Społeczny</a:t>
            </a:r>
          </a:p>
          <a:p>
            <a:pPr lvl="1" marL="742950" indent="-285750">
              <a:spcBef>
                <a:spcPts val="0"/>
              </a:spcBef>
              <a:buChar char="•"/>
              <a:defRPr b="1" sz="2000"/>
            </a:pPr>
            <a:r>
              <a:t>Art. 6 Równość płci i równość szans</a:t>
            </a:r>
            <a:endParaRPr sz="2400"/>
          </a:p>
          <a:p>
            <a:pPr lvl="1" marL="0" indent="457200" algn="just">
              <a:spcBef>
                <a:spcPts val="0"/>
              </a:spcBef>
              <a:buSzTx/>
              <a:buNone/>
              <a:defRPr sz="2000"/>
            </a:pPr>
            <a:r>
              <a:t>	„Państwa członkowskie zapewniają włączenie do programów operacyjnych opisu sposobu, w jaki równość płci i równość szans są wspierane w ramach przygotowywania, realizacji, monitorowania i oceny programów operacyjnych. Państwa członkowskie wspierają zrównoważony udział kobiet i mężczyzn w zarządzaniu programami operacyjnymi i w ich realizacji na poziomie lokalnym, regionalnym i krajowym…”</a:t>
            </a:r>
          </a:p>
        </p:txBody>
      </p:sp>
      <p:sp>
        <p:nvSpPr>
          <p:cNvPr id="318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19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Ramy prawne dla zasady równości</a:t>
            </a:r>
          </a:p>
        </p:txBody>
      </p:sp>
      <p:sp>
        <p:nvSpPr>
          <p:cNvPr id="323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har char="•"/>
              <a:defRPr b="1" sz="2400"/>
            </a:pPr>
            <a:r>
              <a:t>Rozporządzenie Rady i Parlamentu Europejskiego 1081/2006 </a:t>
            </a:r>
            <a:br/>
            <a:r>
              <a:t>Europejski Fundusz Społeczny</a:t>
            </a:r>
          </a:p>
          <a:p>
            <a:pPr lvl="1" marL="742950" indent="-285750" algn="just">
              <a:lnSpc>
                <a:spcPct val="90000"/>
              </a:lnSpc>
              <a:spcBef>
                <a:spcPts val="0"/>
              </a:spcBef>
              <a:buChar char="•"/>
              <a:defRPr b="1" sz="2400"/>
            </a:pPr>
            <a:r>
              <a:t>Art. 10 Sprawozdania </a:t>
            </a:r>
            <a:r>
              <a:rPr b="0"/>
              <a:t>„Roczne i końcowe sprawozdania (…) zawierają podsumowanie realizacji takich elementów jak: </a:t>
            </a:r>
          </a:p>
          <a:p>
            <a:pPr lvl="2" marL="1143000" indent="-228600" algn="just">
              <a:lnSpc>
                <a:spcPct val="90000"/>
              </a:lnSpc>
              <a:spcBef>
                <a:spcPts val="0"/>
              </a:spcBef>
              <a:buAutoNum type="alphaLcParenR" startAt="1"/>
              <a:defRPr b="1" sz="2400"/>
            </a:pPr>
            <a:r>
              <a:t>włączanie problematyki równości płci do głównego nurtu polityki</a:t>
            </a:r>
            <a:r>
              <a:rPr b="0"/>
              <a:t>, a także realizacja wszelkich </a:t>
            </a:r>
            <a:r>
              <a:t>konkretnych działań </a:t>
            </a:r>
            <a:r>
              <a:rPr b="0"/>
              <a:t>związanych z równouprawnieniem”.</a:t>
            </a:r>
          </a:p>
        </p:txBody>
      </p:sp>
      <p:sp>
        <p:nvSpPr>
          <p:cNvPr id="324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25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Ramy prawne dla zasady równości</a:t>
            </a:r>
          </a:p>
        </p:txBody>
      </p:sp>
      <p:sp>
        <p:nvSpPr>
          <p:cNvPr id="329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Char char="•"/>
              <a:defRPr b="1"/>
            </a:pPr>
            <a:r>
              <a:t>Rozporządzenie Rady i Parlamentu Europejskiego 1081/2006</a:t>
            </a:r>
            <a:br/>
            <a:r>
              <a:t>Europejski Fundusz Społeczny</a:t>
            </a:r>
          </a:p>
          <a:p>
            <a:pPr lvl="1" marL="742950" indent="-285750">
              <a:spcBef>
                <a:spcPts val="0"/>
              </a:spcBef>
              <a:buChar char="•"/>
              <a:defRPr b="1" sz="2000"/>
            </a:pPr>
            <a:r>
              <a:t>Wstęp - pkt.  16</a:t>
            </a:r>
            <a:endParaRPr sz="2400"/>
          </a:p>
          <a:p>
            <a:pPr lvl="1" marL="0" indent="457200" algn="just">
              <a:spcBef>
                <a:spcPts val="0"/>
              </a:spcBef>
              <a:buSzTx/>
              <a:buNone/>
              <a:defRPr sz="2200"/>
            </a:pPr>
            <a:r>
              <a:t>	Podejściu polegającemu na włączaniu problematyki równości płci do głównego nurtu polityki </a:t>
            </a:r>
            <a:r>
              <a:rPr b="1"/>
              <a:t>(</a:t>
            </a:r>
            <a:r>
              <a:rPr b="1" i="1"/>
              <a:t>gender mainstreaming) </a:t>
            </a:r>
            <a:r>
              <a:t>powinny towarzyszyć </a:t>
            </a:r>
            <a:r>
              <a:rPr b="1"/>
              <a:t>konkretne działania </a:t>
            </a:r>
            <a:r>
              <a:t>w celu zwiększenia trwałego udziału kobiet</a:t>
            </a:r>
            <a:br/>
            <a:r>
              <a:t>w zatrudnianiu oraz rozwoju ich kariery.</a:t>
            </a:r>
          </a:p>
        </p:txBody>
      </p:sp>
      <p:sp>
        <p:nvSpPr>
          <p:cNvPr id="330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31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Ramy wykonawcze</a:t>
            </a:r>
          </a:p>
        </p:txBody>
      </p:sp>
      <p:sp>
        <p:nvSpPr>
          <p:cNvPr id="335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buChar char="•"/>
              <a:defRPr b="1" sz="2200"/>
            </a:pPr>
            <a:r>
              <a:t>Dokument Komisji Europejskiej DG EMPL A1 D/(2006)</a:t>
            </a:r>
            <a:br/>
            <a:r>
              <a:t>ESF (2007 – 2013) wspiera równość płci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SzTx/>
              <a:buNone/>
              <a:defRPr sz="2200"/>
            </a:pPr>
            <a:r>
              <a:t>	Zgodnie z Traktatem Amsterdamskim, podejście do równości płci opiera się na dwóch filarach:  </a:t>
            </a:r>
            <a:r>
              <a:rPr b="1"/>
              <a:t>konkretnych działaniach</a:t>
            </a:r>
            <a:r>
              <a:t> </a:t>
            </a:r>
            <a:r>
              <a:rPr i="1"/>
              <a:t>(specific actions</a:t>
            </a:r>
            <a:r>
              <a:t>) np. w legislacji i finansowaniu programów oraz </a:t>
            </a:r>
            <a:r>
              <a:rPr b="1"/>
              <a:t>polityce równości płci </a:t>
            </a:r>
            <a:r>
              <a:t>(</a:t>
            </a:r>
            <a:r>
              <a:rPr i="1"/>
              <a:t>gender mainstreaming</a:t>
            </a:r>
            <a:r>
              <a:t>) przyjętej jako narzędzie (…) włączania kwestii związanych z płcią kulturową do  każdego etapu tworzenia, planowania, wdrażania i ewaluacji programów.</a:t>
            </a:r>
          </a:p>
        </p:txBody>
      </p:sp>
      <p:sp>
        <p:nvSpPr>
          <p:cNvPr id="336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37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br/>
            <a:r>
              <a:t> Płeć biologiczna a płeć kulturowa</a:t>
            </a:r>
          </a:p>
        </p:txBody>
      </p:sp>
      <p:sp>
        <p:nvSpPr>
          <p:cNvPr id="176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spcBef>
                <a:spcPts val="400"/>
              </a:spcBef>
              <a:defRPr sz="2000"/>
            </a:pPr>
            <a:r>
              <a:t>Płeć biologiczna (</a:t>
            </a:r>
            <a:r>
              <a:rPr b="1"/>
              <a:t>sex</a:t>
            </a:r>
            <a:r>
              <a:t>) odnosi się do biologicznych różnic między mężczyznami a kobietami, które są uniwersalne i naturalnie niezmienne</a:t>
            </a:r>
          </a:p>
          <a:p>
            <a:pPr algn="just">
              <a:defRPr sz="2000"/>
            </a:pPr>
          </a:p>
          <a:p>
            <a:pPr algn="just">
              <a:spcBef>
                <a:spcPts val="400"/>
              </a:spcBef>
              <a:defRPr sz="2000"/>
            </a:pPr>
            <a:r>
              <a:t>Płeć kulturowa (</a:t>
            </a:r>
            <a:r>
              <a:rPr b="1"/>
              <a:t>gender</a:t>
            </a:r>
            <a:r>
              <a:t>) odnosi się do cech nadawanych kobietom i mężczyznom oraz do relacji między nimi kształtowanych przez społeczeństwo.</a:t>
            </a:r>
          </a:p>
        </p:txBody>
      </p:sp>
      <p:sp>
        <p:nvSpPr>
          <p:cNvPr id="177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178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Gender mainstreaming</a:t>
            </a:r>
          </a:p>
        </p:txBody>
      </p:sp>
      <p:sp>
        <p:nvSpPr>
          <p:cNvPr id="341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spcBef>
                <a:spcPts val="500"/>
              </a:spcBef>
              <a:buChar char="•"/>
              <a:defRPr b="1" sz="2400"/>
            </a:pPr>
            <a:r>
              <a:t>Komunikat Komisji Europejskiej z dn. 21/02/1996</a:t>
            </a:r>
          </a:p>
          <a:p>
            <a:pPr algn="just">
              <a:buSzTx/>
              <a:buNone/>
              <a:defRPr b="1" sz="2400"/>
            </a:pPr>
          </a:p>
          <a:p>
            <a:pPr algn="just">
              <a:spcBef>
                <a:spcPts val="500"/>
              </a:spcBef>
              <a:buSzTx/>
              <a:buNone/>
              <a:defRPr b="1" sz="2400"/>
            </a:pPr>
            <a:r>
              <a:t>	„Świadome, systematyczne </a:t>
            </a:r>
            <a:r>
              <a:rPr b="0"/>
              <a:t>włączanie problematyki płci do </a:t>
            </a:r>
            <a:r>
              <a:t>głównego</a:t>
            </a:r>
            <a:r>
              <a:rPr b="0"/>
              <a:t> nurtu </a:t>
            </a:r>
            <a:r>
              <a:t>każdej  polityki na wszystkich jej etapach</a:t>
            </a:r>
            <a:r>
              <a:rPr b="0"/>
              <a:t>, tj. podczas  planowania, realizacji</a:t>
            </a:r>
            <a:br>
              <a:rPr b="0"/>
            </a:br>
            <a:r>
              <a:rPr b="0"/>
              <a:t>i ewaluacji.”</a:t>
            </a:r>
          </a:p>
        </p:txBody>
      </p:sp>
      <p:sp>
        <p:nvSpPr>
          <p:cNvPr id="342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43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Cele strategiczne równości płci</a:t>
            </a:r>
          </a:p>
        </p:txBody>
      </p:sp>
      <p:sp>
        <p:nvSpPr>
          <p:cNvPr id="347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równy stopień niezależności ekonomicznej kobiet i mężczyzn</a:t>
            </a:r>
          </a:p>
          <a:p>
            <a:pPr/>
            <a:r>
              <a:t>godzenie życia prywatnego i zawodowego</a:t>
            </a:r>
          </a:p>
          <a:p>
            <a:pPr/>
            <a:r>
              <a:t>równe uczestnictwo w podejmowaniu decyzji</a:t>
            </a:r>
          </a:p>
          <a:p>
            <a:pPr/>
            <a:r>
              <a:t>eliminowanie stereotypów związanych z płcią</a:t>
            </a:r>
          </a:p>
          <a:p>
            <a:pPr/>
            <a:r>
              <a:t>propagowanie równości płci w stosunkach zewnętrznych oraz polityce rozwojowej</a:t>
            </a:r>
          </a:p>
        </p:txBody>
      </p:sp>
      <p:sp>
        <p:nvSpPr>
          <p:cNvPr id="348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49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ytuł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KPE a zasada równości szans</a:t>
            </a:r>
          </a:p>
        </p:txBody>
      </p:sp>
      <p:sp>
        <p:nvSpPr>
          <p:cNvPr id="353" name="Symbol zastępczy zawartości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Należy do celów strategicznych projektu</a:t>
            </a:r>
          </a:p>
          <a:p>
            <a:pPr/>
            <a:r>
              <a:t>Prowadząc zajęcia z uczniami, decyzje podejmujemy z zachowaniem tej zasady</a:t>
            </a:r>
          </a:p>
          <a:p>
            <a:pPr/>
            <a:r>
              <a:t>Powinna być uwzględniona w treści zajęć</a:t>
            </a:r>
          </a:p>
          <a:p>
            <a:pPr/>
            <a:r>
              <a:t>W raportach należy podawać działania, które zostały podjęte w tym zakresie</a:t>
            </a:r>
          </a:p>
        </p:txBody>
      </p:sp>
      <p:sp>
        <p:nvSpPr>
          <p:cNvPr id="354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55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ytuł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Zrównoważony rozwój</a:t>
            </a:r>
          </a:p>
        </p:txBody>
      </p:sp>
      <p:sp>
        <p:nvSpPr>
          <p:cNvPr id="359" name="Symbol zastępczy zawartości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Zrównoważony rozwój to solidarność międzypokoleniowa polegająca na znajdowaniu takich rozwiązań gwarantujących dalszy wzrost, które pozwalają na aktywne włączenie w procesy rozwojowe wszystkich grup społecznych, dając im jednocześnie możliwość czerpania korzyści ze wzrostu gospodarczego.</a:t>
            </a:r>
          </a:p>
        </p:txBody>
      </p:sp>
      <p:sp>
        <p:nvSpPr>
          <p:cNvPr id="360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61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ytuł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5" name="Symbol zastępczy zawartości 4" descr="Symbol zastępczy zawartości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8" y="188638"/>
            <a:ext cx="8663883" cy="5832651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67" name="Obraz 5" descr="Obraz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Prostokąt zaokrąglony 2"/>
          <p:cNvSpPr/>
          <p:nvPr/>
        </p:nvSpPr>
        <p:spPr>
          <a:xfrm>
            <a:off x="1187624" y="188638"/>
            <a:ext cx="6552728" cy="1008116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solidFill>
              <a:srgbClr val="003366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69" name="pole tekstowe 7"/>
          <p:cNvSpPr txBox="1"/>
          <p:nvPr/>
        </p:nvSpPr>
        <p:spPr>
          <a:xfrm>
            <a:off x="1403646" y="332657"/>
            <a:ext cx="6192692" cy="54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Cele zrównoważonego rozwoju</a:t>
            </a:r>
          </a:p>
        </p:txBody>
      </p:sp>
      <p:pic>
        <p:nvPicPr>
          <p:cNvPr id="370" name="FE-SL-kolor-poziom-br.png" descr="FE-SL-kolor-poziom-b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ymbol zastępczy zawartości 2"/>
          <p:cNvSpPr txBox="1"/>
          <p:nvPr>
            <p:ph type="body" sz="quarter" idx="1"/>
          </p:nvPr>
        </p:nvSpPr>
        <p:spPr>
          <a:xfrm>
            <a:off x="914398" y="2362199"/>
            <a:ext cx="5025756" cy="142684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3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74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Tytuł 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6" name="Obraz 8" descr="Obraz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451" y="332656"/>
            <a:ext cx="8787097" cy="5277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FE-SL-kolor-poziom-br.png" descr="FE-SL-kolor-poziom-b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ymbol zastępczy zawartości 2"/>
          <p:cNvSpPr txBox="1"/>
          <p:nvPr>
            <p:ph type="body" sz="quarter" idx="1"/>
          </p:nvPr>
        </p:nvSpPr>
        <p:spPr>
          <a:xfrm>
            <a:off x="914398" y="2362199"/>
            <a:ext cx="5025756" cy="142684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0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81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Tytuł 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3" name="Obraz 1" descr="Obraz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11" y="143837"/>
            <a:ext cx="8801951" cy="5969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FE-SL-kolor-poziom-br.png" descr="FE-SL-kolor-poziom-b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ymbol zastępczy zawartości 2"/>
          <p:cNvSpPr txBox="1"/>
          <p:nvPr>
            <p:ph type="body" sz="quarter" idx="1"/>
          </p:nvPr>
        </p:nvSpPr>
        <p:spPr>
          <a:xfrm>
            <a:off x="914398" y="2362199"/>
            <a:ext cx="5025756" cy="142684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7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88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Tytuł 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0" name="Obraz 1" descr="Obraz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16632"/>
            <a:ext cx="9036496" cy="5996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FE-SL-kolor-poziom-br.png" descr="FE-SL-kolor-poziom-b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ymbol zastępczy zawartości 2"/>
          <p:cNvSpPr txBox="1"/>
          <p:nvPr>
            <p:ph type="body" sz="quarter" idx="1"/>
          </p:nvPr>
        </p:nvSpPr>
        <p:spPr>
          <a:xfrm>
            <a:off x="914398" y="2362199"/>
            <a:ext cx="5025756" cy="142684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4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95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Tytuł 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7" name="Obraz 1" descr="Obraz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977" y="116630"/>
            <a:ext cx="8895520" cy="5996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FE-SL-kolor-poziom-br.png" descr="FE-SL-kolor-poziom-b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ymbol zastępczy zawartości 2"/>
          <p:cNvSpPr txBox="1"/>
          <p:nvPr>
            <p:ph type="body" sz="quarter" idx="1"/>
          </p:nvPr>
        </p:nvSpPr>
        <p:spPr>
          <a:xfrm>
            <a:off x="914398" y="2362199"/>
            <a:ext cx="5025756" cy="142684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1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402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Tytuł 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4" name="Obraz 1" descr="Obraz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16632"/>
            <a:ext cx="9036495" cy="5852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FE-SL-kolor-poziom-br.png" descr="FE-SL-kolor-poziom-b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Gender - płeć kulturowa</a:t>
            </a:r>
          </a:p>
        </p:txBody>
      </p:sp>
      <p:sp>
        <p:nvSpPr>
          <p:cNvPr id="182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b="1" sz="2200"/>
            </a:pPr>
            <a:r>
              <a:t>społeczne</a:t>
            </a:r>
            <a:r>
              <a:rPr b="0"/>
              <a:t> i </a:t>
            </a:r>
            <a:r>
              <a:t>kulturowe</a:t>
            </a:r>
            <a:r>
              <a:rPr b="0"/>
              <a:t> </a:t>
            </a:r>
            <a:r>
              <a:t>zróżnicowanie </a:t>
            </a:r>
            <a:r>
              <a:rPr b="0"/>
              <a:t>między kobietami i mężczyznami</a:t>
            </a:r>
          </a:p>
          <a:p>
            <a:pPr>
              <a:defRPr sz="2200"/>
            </a:pPr>
            <a:r>
              <a:t>cechy, atrybuty, role społeczne przypisywane kobietom i mężczyznom przez szeroko rozumianą kulturę</a:t>
            </a:r>
          </a:p>
          <a:p>
            <a:pPr>
              <a:defRPr sz="2200"/>
            </a:pPr>
            <a:r>
              <a:t>dotyczy </a:t>
            </a:r>
            <a:r>
              <a:rPr b="1"/>
              <a:t>cech nabytych</a:t>
            </a:r>
            <a:r>
              <a:t> </a:t>
            </a:r>
          </a:p>
          <a:p>
            <a:pPr>
              <a:defRPr sz="2200"/>
            </a:pPr>
            <a:r>
              <a:t>zmienia się </a:t>
            </a:r>
            <a:r>
              <a:rPr b="1"/>
              <a:t>w czasie</a:t>
            </a:r>
          </a:p>
          <a:p>
            <a:pPr>
              <a:defRPr sz="2200"/>
            </a:pPr>
            <a:r>
              <a:t>zmienia się </a:t>
            </a:r>
            <a:r>
              <a:rPr b="1"/>
              <a:t>w przestrzeni</a:t>
            </a:r>
          </a:p>
          <a:p>
            <a:pPr>
              <a:defRPr sz="2200"/>
            </a:pPr>
            <a:r>
              <a:t>jest </a:t>
            </a:r>
            <a:r>
              <a:rPr b="1"/>
              <a:t>konstruowana i podzielana społecznie</a:t>
            </a:r>
          </a:p>
        </p:txBody>
      </p:sp>
      <p:sp>
        <p:nvSpPr>
          <p:cNvPr id="183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184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ymbol zastępczy zawartości 2"/>
          <p:cNvSpPr txBox="1"/>
          <p:nvPr>
            <p:ph type="body" sz="quarter" idx="1"/>
          </p:nvPr>
        </p:nvSpPr>
        <p:spPr>
          <a:xfrm>
            <a:off x="914398" y="2362199"/>
            <a:ext cx="5025756" cy="142684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8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409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Obraz 1" descr="Obraz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11" y="116632"/>
            <a:ext cx="8856986" cy="5904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FE-SL-kolor-poziom-br.png" descr="FE-SL-kolor-poziom-b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ymbol zastępczy zawartości 2"/>
          <p:cNvSpPr txBox="1"/>
          <p:nvPr>
            <p:ph type="body" sz="quarter" idx="1"/>
          </p:nvPr>
        </p:nvSpPr>
        <p:spPr>
          <a:xfrm>
            <a:off x="914398" y="2362199"/>
            <a:ext cx="5025756" cy="142684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4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415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Tytuł 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7" name="Obraz 4" descr="Obraz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16632"/>
            <a:ext cx="8928993" cy="603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FE-SL-kolor-poziom-br.png" descr="FE-SL-kolor-poziom-b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ymbol zastępczy zawartości 2"/>
          <p:cNvSpPr txBox="1"/>
          <p:nvPr>
            <p:ph type="body" sz="quarter" idx="1"/>
          </p:nvPr>
        </p:nvSpPr>
        <p:spPr>
          <a:xfrm>
            <a:off x="914398" y="2362199"/>
            <a:ext cx="5025756" cy="142684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1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422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Tytuł 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24" name="Obraz 1" descr="Obraz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4" y="116632"/>
            <a:ext cx="9001001" cy="585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FE-SL-kolor-poziom-br.png" descr="FE-SL-kolor-poziom-b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ymbol zastępczy zawartości 2"/>
          <p:cNvSpPr txBox="1"/>
          <p:nvPr>
            <p:ph type="body" sz="quarter" idx="1"/>
          </p:nvPr>
        </p:nvSpPr>
        <p:spPr>
          <a:xfrm>
            <a:off x="914398" y="2362199"/>
            <a:ext cx="5025756" cy="142684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8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429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Tytuł 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31" name="Obraz 1" descr="Obraz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4" y="94373"/>
            <a:ext cx="9036496" cy="5839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FE-SL-kolor-poziom-br.png" descr="FE-SL-kolor-poziom-b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Dziękuję</a:t>
            </a:r>
          </a:p>
        </p:txBody>
      </p:sp>
      <p:sp>
        <p:nvSpPr>
          <p:cNvPr id="435" name="Prostokąt 2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436" name="FE-SL-kolor-poziom-br.png" descr="FE-SL-kolor-poziom-b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Stereotyp płci</a:t>
            </a:r>
          </a:p>
        </p:txBody>
      </p:sp>
      <p:sp>
        <p:nvSpPr>
          <p:cNvPr id="188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defRPr b="1"/>
            </a:pPr>
            <a:r>
              <a:t>uogólnione przekonania </a:t>
            </a:r>
            <a:r>
              <a:rPr b="0"/>
              <a:t>dotyczące tego, </a:t>
            </a:r>
            <a:r>
              <a:t>jakie są </a:t>
            </a:r>
            <a:r>
              <a:rPr b="0"/>
              <a:t>(wszystkie)</a:t>
            </a:r>
            <a:r>
              <a:t> kobiety </a:t>
            </a:r>
            <a:r>
              <a:rPr b="0"/>
              <a:t>i </a:t>
            </a:r>
            <a:r>
              <a:t>jacy są </a:t>
            </a:r>
            <a:r>
              <a:rPr b="0"/>
              <a:t>(wszyscy) </a:t>
            </a:r>
            <a:r>
              <a:t>mężczyźni</a:t>
            </a:r>
          </a:p>
          <a:p>
            <a:pPr algn="just">
              <a:defRPr b="1" sz="1200"/>
            </a:pPr>
          </a:p>
          <a:p>
            <a:pPr algn="just">
              <a:defRPr b="1"/>
            </a:pPr>
            <a:r>
              <a:t>uproszczone opisy „męskiego mężczyzny”</a:t>
            </a:r>
            <a:br/>
            <a:r>
              <a:t>i „kobiecej kobiety”</a:t>
            </a:r>
            <a:r>
              <a:rPr b="0"/>
              <a:t>, podzielane przez ogół społeczeństwa i powstające w efekcie wychowania i socjalizacji w społeczeństwie</a:t>
            </a:r>
          </a:p>
        </p:txBody>
      </p:sp>
      <p:pic>
        <p:nvPicPr>
          <p:cNvPr id="189" name="Obraz 14" descr="Obraz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1351" y="332085"/>
            <a:ext cx="1500189" cy="1500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Obraz 15" descr="Obraz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9776" y="260647"/>
            <a:ext cx="928689" cy="1643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Obraz 7" descr="Obraz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FE-SL-kolor-poziom-br.png" descr="FE-SL-kolor-poziom-b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Stereotypy płci</a:t>
            </a:r>
          </a:p>
        </p:txBody>
      </p:sp>
      <p:sp>
        <p:nvSpPr>
          <p:cNvPr id="195" name="pole tekstowe 8"/>
          <p:cNvSpPr txBox="1"/>
          <p:nvPr/>
        </p:nvSpPr>
        <p:spPr>
          <a:xfrm>
            <a:off x="1300196" y="2392601"/>
            <a:ext cx="6907146" cy="545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numCol="2"/>
          <a:lstStyle/>
          <a:p>
            <a:pPr algn="ctr">
              <a:defRPr b="1" sz="1800"/>
            </a:pPr>
            <a:r>
              <a:t>KOBIETY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1812">
              <a:buSzPct val="100000"/>
              <a:buFont typeface="Arial"/>
              <a:buChar char="•"/>
              <a:defRPr sz="1800"/>
            </a:pPr>
          </a:p>
          <a:p>
            <a:pPr algn="ctr">
              <a:defRPr sz="1800"/>
            </a:pPr>
            <a:r>
              <a:t> wrażliwe</a:t>
            </a:r>
          </a:p>
          <a:p>
            <a:pPr algn="ctr">
              <a:defRPr sz="1800"/>
            </a:pPr>
            <a:r>
              <a:t> uczuciowe</a:t>
            </a:r>
          </a:p>
          <a:p>
            <a:pPr algn="ctr">
              <a:defRPr sz="1800"/>
            </a:pPr>
            <a:r>
              <a:t> subtelne</a:t>
            </a:r>
          </a:p>
          <a:p>
            <a:pPr algn="ctr">
              <a:defRPr sz="1800"/>
            </a:pPr>
            <a:r>
              <a:t> ciepłe</a:t>
            </a:r>
          </a:p>
          <a:p>
            <a:pPr algn="ctr">
              <a:defRPr sz="1800"/>
            </a:pPr>
            <a:r>
              <a:t> troskliwe</a:t>
            </a:r>
          </a:p>
          <a:p>
            <a:pPr algn="ctr">
              <a:defRPr sz="1800"/>
            </a:pPr>
            <a:r>
              <a:t> mają trudność w podejmowaniu  decyzji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defRPr sz="1800"/>
            </a:pPr>
            <a:r>
              <a:t>uległe</a:t>
            </a:r>
          </a:p>
          <a:p>
            <a:pPr algn="ctr">
              <a:defRPr sz="1800"/>
            </a:pPr>
            <a:r>
              <a:t> poświęcające się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defRPr sz="1800"/>
            </a:pPr>
            <a:r>
              <a:t> uczynne</a:t>
            </a:r>
          </a:p>
          <a:p>
            <a:pPr algn="ctr">
              <a:defRPr sz="1800"/>
            </a:pPr>
            <a:r>
              <a:t> opiekuńcze</a:t>
            </a:r>
            <a:endParaRPr b="1"/>
          </a:p>
          <a:p>
            <a:pPr indent="177800" algn="ctr">
              <a:defRPr b="1" sz="1800"/>
            </a:pPr>
          </a:p>
          <a:p>
            <a:pPr indent="177800" algn="ctr">
              <a:defRPr b="1" sz="1800"/>
            </a:pPr>
          </a:p>
          <a:p>
            <a:pPr indent="177800" algn="ctr">
              <a:defRPr b="1" sz="1800"/>
            </a:pPr>
          </a:p>
          <a:p>
            <a:pPr indent="177800" algn="ctr">
              <a:defRPr b="1" sz="1800"/>
            </a:pPr>
          </a:p>
          <a:p>
            <a:pPr>
              <a:buSzPct val="100000"/>
              <a:buFont typeface="Arial"/>
              <a:buChar char="•"/>
              <a:defRPr sz="1800"/>
            </a:pPr>
          </a:p>
          <a:p>
            <a:pPr algn="ctr">
              <a:defRPr sz="1800"/>
            </a:pPr>
          </a:p>
          <a:p>
            <a:pPr algn="ctr">
              <a:defRPr b="1" sz="1800"/>
            </a:pPr>
            <a:r>
              <a:t>MĘŻCZYŹNI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defRPr sz="1800"/>
            </a:pPr>
            <a:r>
              <a:rPr b="1"/>
              <a:t>MĘŻCZYŹNI</a:t>
            </a:r>
          </a:p>
          <a:p>
            <a:pPr algn="ctr">
              <a:defRPr sz="1800"/>
            </a:pPr>
          </a:p>
          <a:p>
            <a:pPr algn="ctr">
              <a:defRPr sz="1800"/>
            </a:pPr>
            <a:r>
              <a:t>agresywni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defRPr sz="1800"/>
            </a:pPr>
            <a:r>
              <a:t>niezależni</a:t>
            </a:r>
          </a:p>
          <a:p>
            <a:pPr algn="ctr">
              <a:defRPr sz="1800"/>
            </a:pPr>
            <a:r>
              <a:t>mało emocjonalni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defRPr sz="1800"/>
            </a:pPr>
            <a:r>
              <a:t>stanowczy</a:t>
            </a:r>
          </a:p>
          <a:p>
            <a:pPr algn="ctr">
              <a:defRPr sz="1800"/>
            </a:pPr>
            <a:r>
              <a:t>pewni siebie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defRPr sz="1800"/>
            </a:pPr>
            <a:r>
              <a:t>silni</a:t>
            </a:r>
          </a:p>
          <a:p>
            <a:pPr algn="ctr">
              <a:defRPr sz="1800"/>
            </a:pPr>
            <a:r>
              <a:t>dominujący</a:t>
            </a:r>
          </a:p>
          <a:p>
            <a:pPr algn="ctr">
              <a:defRPr sz="1800"/>
            </a:pPr>
            <a:r>
              <a:t>bezpośredni</a:t>
            </a:r>
          </a:p>
          <a:p>
            <a:pPr algn="ctr">
              <a:defRPr sz="1800"/>
            </a:pPr>
            <a:r>
              <a:t>aktywni</a:t>
            </a:r>
          </a:p>
          <a:p>
            <a:pPr algn="ctr">
              <a:defRPr sz="1800"/>
            </a:pPr>
            <a:r>
              <a:t>zaniedbani</a:t>
            </a:r>
          </a:p>
          <a:p>
            <a:pPr algn="ctr">
              <a:defRPr sz="1800"/>
            </a:pPr>
            <a:r>
              <a:t>głośni</a:t>
            </a:r>
          </a:p>
        </p:txBody>
      </p:sp>
      <p:sp>
        <p:nvSpPr>
          <p:cNvPr id="196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197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Łańcuch dyskryminacji</a:t>
            </a:r>
          </a:p>
        </p:txBody>
      </p:sp>
      <p:pic>
        <p:nvPicPr>
          <p:cNvPr id="201" name="Symbol zastępczy zawartości 8" descr="Symbol zastępczy zawartości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2362200"/>
            <a:ext cx="7905750" cy="4095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03" name="Obraz 5" descr="Obraz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FE-SL-kolor-poziom-br.png" descr="FE-SL-kolor-poziom-b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Dyskryminacja ze względu na płeć</a:t>
            </a:r>
          </a:p>
        </p:txBody>
      </p:sp>
      <p:sp>
        <p:nvSpPr>
          <p:cNvPr id="207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defRPr sz="2000"/>
            </a:pPr>
          </a:p>
          <a:p>
            <a:pPr algn="just">
              <a:lnSpc>
                <a:spcPct val="90000"/>
              </a:lnSpc>
              <a:spcBef>
                <a:spcPts val="500"/>
              </a:spcBef>
              <a:defRPr sz="2400"/>
            </a:pPr>
            <a:r>
              <a:t>Oznacza </a:t>
            </a:r>
            <a:r>
              <a:rPr b="1"/>
              <a:t>wszelkie zróżnicowanie, wyłączenie lub ograniczenie, </a:t>
            </a:r>
            <a:r>
              <a:t>którego</a:t>
            </a:r>
            <a:r>
              <a:rPr b="1"/>
              <a:t> skutkiem lub celem jest uszczuplenie lub uniemożliwienie jednej z płci </a:t>
            </a:r>
            <a:r>
              <a:t>korzystania na równi z drugą płcią z zasobów, praw człowieka oraz podstawowych wolności w dziedzinach życia politycznego, gospodarczego, społecznego, kulturalnego, obywatelskiego i innych. </a:t>
            </a:r>
          </a:p>
        </p:txBody>
      </p:sp>
      <p:sp>
        <p:nvSpPr>
          <p:cNvPr id="208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09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Dyskryminacja bezpośrednia</a:t>
            </a:r>
          </a:p>
        </p:txBody>
      </p:sp>
      <p:sp>
        <p:nvSpPr>
          <p:cNvPr id="213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spcBef>
                <a:spcPts val="1200"/>
              </a:spcBef>
              <a:defRPr sz="2000"/>
            </a:pPr>
            <a:r>
              <a:t>Każde </a:t>
            </a:r>
            <a:r>
              <a:rPr b="1"/>
              <a:t>działanie na niekorzyść pracownika motywowane</a:t>
            </a:r>
            <a:br>
              <a:rPr b="1"/>
            </a:br>
            <a:r>
              <a:rPr b="1"/>
              <a:t>tzw. cechą prawnie chronioną</a:t>
            </a:r>
            <a:r>
              <a:t>, czyli jego/ jej płcią, wiekiem, niepełnosprawnością, rasą, religią, narodowością, przekonaniami politycznymi, przynależnością związkową, pochodzeniem etnicznym, wyznaniem, orientacją seksualną, a także ze względu</a:t>
            </a:r>
            <a:br/>
            <a:r>
              <a:t>na zatrudnienie na czas określony lub nieokreślony albo w pełnym lub niepełnym wymiarze czasu pracy.</a:t>
            </a:r>
          </a:p>
          <a:p>
            <a:pPr algn="just">
              <a:spcBef>
                <a:spcPts val="1200"/>
              </a:spcBef>
              <a:defRPr b="1" sz="2000"/>
            </a:pPr>
            <a:r>
              <a:t>Nie zależy od motywacji lub zamiaru osoby dyskryminującej – ważny jest sam fakt mniej korzystnego potraktowania.</a:t>
            </a:r>
          </a:p>
        </p:txBody>
      </p:sp>
      <p:sp>
        <p:nvSpPr>
          <p:cNvPr id="214" name="Prostokąt 3"/>
          <p:cNvSpPr/>
          <p:nvPr/>
        </p:nvSpPr>
        <p:spPr>
          <a:xfrm>
            <a:off x="7164288" y="332656"/>
            <a:ext cx="1584178" cy="432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15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842"/>
            <a:ext cx="3347864" cy="46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FE-SL-kolor-poziom-br.png" descr="FE-SL-kolor-poziom-b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888687"/>
            <a:ext cx="9169400" cy="96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Kapsułki">
  <a:themeElements>
    <a:clrScheme name="Kapsułki">
      <a:dk1>
        <a:srgbClr val="003366"/>
      </a:dk1>
      <a:lt1>
        <a:srgbClr val="FFFFFF"/>
      </a:lt1>
      <a:dk2>
        <a:srgbClr val="A7A7A7"/>
      </a:dk2>
      <a:lt2>
        <a:srgbClr val="535353"/>
      </a:lt2>
      <a:accent1>
        <a:srgbClr val="99CC99"/>
      </a:accent1>
      <a:accent2>
        <a:srgbClr val="33CCCC"/>
      </a:accent2>
      <a:accent3>
        <a:srgbClr val="8F8F8F"/>
      </a:accent3>
      <a:accent4>
        <a:srgbClr val="002A56"/>
      </a:accent4>
      <a:accent5>
        <a:srgbClr val="CAE2CA"/>
      </a:accent5>
      <a:accent6>
        <a:srgbClr val="2DB9B9"/>
      </a:accent6>
      <a:hlink>
        <a:srgbClr val="0000FF"/>
      </a:hlink>
      <a:folHlink>
        <a:srgbClr val="FF00FF"/>
      </a:folHlink>
    </a:clrScheme>
    <a:fontScheme name="Kapsułki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Kapsułk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apsułki">
  <a:themeElements>
    <a:clrScheme name="Kapsułk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C99"/>
      </a:accent1>
      <a:accent2>
        <a:srgbClr val="33CCCC"/>
      </a:accent2>
      <a:accent3>
        <a:srgbClr val="8F8F8F"/>
      </a:accent3>
      <a:accent4>
        <a:srgbClr val="002A56"/>
      </a:accent4>
      <a:accent5>
        <a:srgbClr val="CAE2CA"/>
      </a:accent5>
      <a:accent6>
        <a:srgbClr val="2DB9B9"/>
      </a:accent6>
      <a:hlink>
        <a:srgbClr val="0000FF"/>
      </a:hlink>
      <a:folHlink>
        <a:srgbClr val="FF00FF"/>
      </a:folHlink>
    </a:clrScheme>
    <a:fontScheme name="Kapsułki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Kapsułk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